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86" r:id="rId3"/>
    <p:sldId id="287" r:id="rId4"/>
    <p:sldId id="304" r:id="rId5"/>
    <p:sldId id="307" r:id="rId6"/>
    <p:sldId id="309" r:id="rId7"/>
    <p:sldId id="308" r:id="rId8"/>
    <p:sldId id="288" r:id="rId9"/>
    <p:sldId id="310" r:id="rId10"/>
    <p:sldId id="289" r:id="rId11"/>
    <p:sldId id="290" r:id="rId12"/>
    <p:sldId id="291" r:id="rId13"/>
    <p:sldId id="292" r:id="rId14"/>
    <p:sldId id="293" r:id="rId15"/>
    <p:sldId id="294" r:id="rId16"/>
    <p:sldId id="311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Roboto Slab" panose="020B0604020202020204" charset="0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65133C-6F29-4D48-9975-AC3331BF73FC}">
  <a:tblStyle styleId="{E265133C-6F29-4D48-9975-AC3331BF73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05" autoAdjust="0"/>
  </p:normalViewPr>
  <p:slideViewPr>
    <p:cSldViewPr snapToGrid="0">
      <p:cViewPr varScale="1">
        <p:scale>
          <a:sx n="80" d="100"/>
          <a:sy n="80" d="100"/>
        </p:scale>
        <p:origin x="1908" y="9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41022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793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4343400"/>
            <a:ext cx="6096000" cy="4114800"/>
          </a:xfr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spend lifetimes building intuitive understandings of how the world works. When a model clashes with audience members' beliefs, logics, or values, that dissonance disrupts their willingness and ability to accept the model</a:t>
            </a: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Use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transformative explanation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first (a) acknowledges the audiences' pre- existing 	notions of the system;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the existing "lay" or "implicit" description of the 	       system, 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asks questions to elicit one)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discusses its plausibility, perhaps by including supporting observations.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(c) points out, using examples familiar to the audience, where the existing description 	falls short,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(d) presents the alternative explanation, and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(e) demonstrates how it more effectively represents the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7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lessons learned from our disaster model communication experience and subsequent research </a:t>
            </a:r>
          </a:p>
          <a:p>
            <a:r>
              <a:rPr lang="en-US" dirty="0"/>
              <a:t>I want to discuss how I applied the technical</a:t>
            </a:r>
            <a:r>
              <a:rPr lang="en-US" baseline="0" dirty="0"/>
              <a:t> communication lessons to a case study with an agent based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3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8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</a:t>
            </a:r>
            <a:r>
              <a:rPr lang="en-US" baseline="0" dirty="0"/>
              <a:t> Audience Analysis (conversations with stakeholders) </a:t>
            </a:r>
          </a:p>
          <a:p>
            <a:r>
              <a:rPr lang="en-US" baseline="0" dirty="0"/>
              <a:t>   We </a:t>
            </a:r>
            <a:r>
              <a:rPr lang="en-US" dirty="0"/>
              <a:t>Anticipated Obstacle 2: This Audience would</a:t>
            </a:r>
            <a:r>
              <a:rPr lang="en-US" baseline="0" dirty="0"/>
              <a:t> most likely </a:t>
            </a:r>
            <a:r>
              <a:rPr lang="en-US" sz="1200" b="1" dirty="0"/>
              <a:t>struggle to represent mentally the overall</a:t>
            </a:r>
            <a:r>
              <a:rPr lang="en-US" sz="1200" b="1" baseline="0" dirty="0"/>
              <a:t> </a:t>
            </a:r>
            <a:r>
              <a:rPr lang="en-US" sz="1200" b="1" dirty="0"/>
              <a:t>structure of</a:t>
            </a:r>
            <a:r>
              <a:rPr lang="en-US" sz="1200" b="1" baseline="0" dirty="0"/>
              <a:t> the system </a:t>
            </a:r>
            <a:r>
              <a:rPr lang="en-US" sz="1200" b="0" baseline="0" dirty="0"/>
              <a:t>with our interacting models</a:t>
            </a:r>
          </a:p>
          <a:p>
            <a:r>
              <a:rPr lang="en-US" sz="1200" b="0" baseline="0" dirty="0"/>
              <a:t>	Although we could have spoken for days about the months of modeling work</a:t>
            </a:r>
          </a:p>
          <a:p>
            <a:r>
              <a:rPr lang="en-US" sz="1200" b="0" baseline="0" dirty="0"/>
              <a:t>		We decided to commit to Providing </a:t>
            </a:r>
            <a:r>
              <a:rPr lang="en-US" sz="1200" b="1" baseline="0" dirty="0"/>
              <a:t>a general impression of the system</a:t>
            </a:r>
            <a:endParaRPr lang="en-US" b="1" dirty="0"/>
          </a:p>
          <a:p>
            <a:r>
              <a:rPr lang="en-US" dirty="0"/>
              <a:t>Developed</a:t>
            </a:r>
            <a:r>
              <a:rPr lang="en-US" baseline="0" dirty="0"/>
              <a:t> interactive flow charts. Spoke in generalities unless questioned about specifics. Had all parameter tables and equations available. More focus on oyster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6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 </a:t>
            </a:r>
            <a:r>
              <a:rPr lang="en-US" b="1" dirty="0"/>
              <a:t>summary image</a:t>
            </a:r>
            <a:r>
              <a:rPr lang="en-US" b="1" baseline="0" dirty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	Focused on </a:t>
            </a:r>
            <a:r>
              <a:rPr lang="en-US" sz="1200" baseline="0" dirty="0"/>
              <a:t>only the </a:t>
            </a:r>
            <a:r>
              <a:rPr lang="en-US" sz="1200" b="1" dirty="0"/>
              <a:t>critical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8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Based on the feedback during</a:t>
            </a:r>
            <a:r>
              <a:rPr lang="en-US" baseline="0" dirty="0"/>
              <a:t> our presentation it was apparent that the audience was interested </a:t>
            </a:r>
            <a:r>
              <a:rPr lang="en-US" dirty="0"/>
              <a:t>in big picture of oyster dynamics and not underlying hydrodynamic &amp; particle tracking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34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meeting with stakeholders and getting to know what their interests</a:t>
            </a:r>
            <a:r>
              <a:rPr lang="en-US" baseline="0" dirty="0"/>
              <a:t> were and anticipating obstacles, we also discovered a couple of other potential pitfalls.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7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meeting with stakeholders and getting to know what their interests</a:t>
            </a:r>
            <a:r>
              <a:rPr lang="en-US" baseline="0" dirty="0"/>
              <a:t> were and anticipating obstacles, we also discovered a couple of other potential pitfalls.</a:t>
            </a:r>
          </a:p>
          <a:p>
            <a:endParaRPr lang="en-US" baseline="0" dirty="0"/>
          </a:p>
          <a:p>
            <a:r>
              <a:rPr lang="en-US" baseline="0" dirty="0"/>
              <a:t>Defies commonsense. Commonsense tells us to hide our errors. </a:t>
            </a:r>
            <a:r>
              <a:rPr lang="en-US" dirty="0"/>
              <a:t>Discussing uncertainty, rather than just documenting</a:t>
            </a:r>
            <a:r>
              <a:rPr lang="en-US" baseline="0" dirty="0"/>
              <a:t> it actually improved the </a:t>
            </a:r>
            <a:r>
              <a:rPr lang="en-US" baseline="0"/>
              <a:t>audience’s receptivity of this model…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3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4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5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idea is to create a similar paradigm for modeling studies like there is for scientific studies.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689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keep track of functions implemented, what tests were run, parameters used, etc. </a:t>
            </a:r>
          </a:p>
          <a:p>
            <a:r>
              <a:rPr lang="en-US" dirty="0"/>
              <a:t>We generally don’t do this. </a:t>
            </a:r>
          </a:p>
        </p:txBody>
      </p:sp>
    </p:spTree>
    <p:extLst>
      <p:ext uri="{BB962C8B-B14F-4D97-AF65-F5344CB8AC3E}">
        <p14:creationId xmlns:p14="http://schemas.microsoft.com/office/powerpoint/2010/main" val="371580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248400" cy="4114800"/>
          </a:xfrm>
        </p:spPr>
        <p:txBody>
          <a:bodyPr/>
          <a:lstStyle/>
          <a:p>
            <a:r>
              <a:rPr lang="en-US" dirty="0"/>
              <a:t>It was a disaster.</a:t>
            </a:r>
          </a:p>
          <a:p>
            <a:r>
              <a:rPr lang="en-US" dirty="0"/>
              <a:t>    </a:t>
            </a:r>
            <a:r>
              <a:rPr lang="en-US" b="1" dirty="0"/>
              <a:t>First</a:t>
            </a:r>
            <a:r>
              <a:rPr lang="en-US" dirty="0"/>
              <a:t>, there was confusion</a:t>
            </a:r>
            <a:r>
              <a:rPr lang="en-US" baseline="0" dirty="0"/>
              <a:t> over the meaning of the Term Model; </a:t>
            </a:r>
          </a:p>
          <a:p>
            <a:r>
              <a:rPr lang="en-US" dirty="0"/>
              <a:t>           </a:t>
            </a:r>
            <a:r>
              <a:rPr lang="en-US" baseline="0" dirty="0"/>
              <a:t>NPS wanted a simple conceptual model and the participants could not understand why; </a:t>
            </a:r>
          </a:p>
          <a:p>
            <a:r>
              <a:rPr lang="en-US" dirty="0"/>
              <a:t>                </a:t>
            </a:r>
            <a:r>
              <a:rPr lang="en-US" b="1" baseline="0" dirty="0"/>
              <a:t>Secondly</a:t>
            </a:r>
            <a:r>
              <a:rPr lang="en-US" baseline="0" dirty="0"/>
              <a:t>, each had a pre-existing notion of what type of model was being sought after 	and what a constituted a good model </a:t>
            </a:r>
          </a:p>
          <a:p>
            <a:r>
              <a:rPr lang="en-US" dirty="0"/>
              <a:t>	      This</a:t>
            </a:r>
            <a:r>
              <a:rPr lang="en-US" baseline="0" dirty="0"/>
              <a:t> prevented the group from moving towards the objective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                  This group of very accomplished people got </a:t>
            </a:r>
            <a:r>
              <a:rPr lang="en-US" b="1" baseline="0" dirty="0"/>
              <a:t>frustrated</a:t>
            </a:r>
            <a:r>
              <a:rPr lang="en-US" baseline="0" dirty="0"/>
              <a:t>; It cost us a great deal of </a:t>
            </a:r>
            <a:r>
              <a:rPr lang="en-US" b="1" baseline="0" dirty="0"/>
              <a:t>time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</a:t>
            </a:r>
            <a:r>
              <a:rPr lang="en-US" b="1" baseline="0" dirty="0"/>
              <a:t>From this disaster </a:t>
            </a:r>
            <a:r>
              <a:rPr lang="en-US" baseline="0" dirty="0"/>
              <a:t>…we spent a lot of time thinking about what went wrong.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/>
              <a:t>We turned to the technical communication literature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</a:t>
            </a:r>
            <a:r>
              <a:rPr lang="en-US" baseline="0" dirty="0"/>
              <a:t>Realized: we should have considered our audience more carefully; 		</a:t>
            </a:r>
            <a:r>
              <a:rPr lang="en-US" dirty="0"/>
              <a:t>Audience analysis would have allow us to</a:t>
            </a:r>
            <a:r>
              <a:rPr lang="en-US" baseline="0" dirty="0"/>
              <a:t> anticipate potential obstacles to 	communication…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 Technical Communication research and literature, we learned </a:t>
            </a:r>
            <a:r>
              <a:rPr lang="en-US" baseline="0" dirty="0"/>
              <a:t>there were 3 common obstacles</a:t>
            </a:r>
            <a:r>
              <a:rPr lang="en-US" dirty="0"/>
              <a:t> to commutating complex material like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2484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32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Education psychologists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forming a mental picture of a complicated system.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have trouble envisioning systems with many variables, feedback loops, and extended time frames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each obstacle, there is a way of overcoming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4800" y="4343400"/>
            <a:ext cx="6172200" cy="4114800"/>
          </a:xfrm>
        </p:spPr>
        <p:txBody>
          <a:bodyPr/>
          <a:lstStyle/>
          <a:p>
            <a:pPr marL="0" lvl="1"/>
            <a:r>
              <a:rPr lang="en-US" dirty="0"/>
              <a:t>Linguistics and science education research show people have difficulty distinguishing a concept’s </a:t>
            </a:r>
            <a:r>
              <a:rPr lang="en-US" b="1" dirty="0"/>
              <a:t>essential  features</a:t>
            </a:r>
            <a:r>
              <a:rPr lang="en-US" dirty="0"/>
              <a:t>—elements that are always present—from its </a:t>
            </a:r>
            <a:r>
              <a:rPr lang="en-US" b="1" dirty="0"/>
              <a:t>nonessential features</a:t>
            </a:r>
            <a:r>
              <a:rPr lang="en-US" dirty="0"/>
              <a:t>, elements that are typically coincident but not necessarily so. </a:t>
            </a:r>
          </a:p>
          <a:p>
            <a:pPr marL="0" lvl="1"/>
            <a:r>
              <a:rPr lang="en-US" dirty="0"/>
              <a:t>       Provide an </a:t>
            </a:r>
            <a:r>
              <a:rPr lang="en-US" b="1" u="sng" dirty="0"/>
              <a:t>Elucidating Explanation</a:t>
            </a:r>
          </a:p>
          <a:p>
            <a:pPr marL="0" lvl="1"/>
            <a:r>
              <a:rPr lang="en-US" dirty="0"/>
              <a:t>                Lists a concept’s critical (essential vs. nonessential) features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</a:t>
            </a:r>
            <a:r>
              <a:rPr lang="en-US" dirty="0"/>
              <a:t>An array of varied examples &amp; </a:t>
            </a:r>
            <a:r>
              <a:rPr lang="en-US" dirty="0" err="1"/>
              <a:t>nonexamples</a:t>
            </a:r>
            <a:r>
              <a:rPr lang="en-US" dirty="0"/>
              <a:t>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                    (non examples are instances likely to be mistaken for examples)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Provides opportunities to practice distinguishing examples from </a:t>
            </a:r>
            <a:r>
              <a:rPr lang="en-US" dirty="0" err="1"/>
              <a:t>nonexamples</a:t>
            </a:r>
            <a:r>
              <a:rPr lang="en-US" dirty="0"/>
              <a:t> by looking for critical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6019800" cy="4114800"/>
          </a:xfr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2. Audience struggles to represent mentally some phenomenon, structure, or process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communicators can help audiences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overcome this by providing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general impression of the system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 may grasp the system's component parts &amp; connective processes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 a summary image identifying critical components, processes, and outputs of the system.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As with a sketch, the aim is to capture the structure </a:t>
            </a:r>
            <a:r>
              <a:rPr lang="en-US" dirty="0"/>
              <a:t>&amp;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 impression of the 	   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Effective strategies for verbally explaining the model include: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structure-suggesting titles such as “Spaceship Earth” or “Five Areas of Study”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organizing analogies such as “your brain works like a computer” or “a wetland is like a filter”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studies show that the best explanations stay with one analogy rather than mixing 	different analogies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Use: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</a:t>
            </a:r>
            <a:r>
              <a:rPr lang="en-US" dirty="0"/>
              <a:t>main points &amp;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Use easily discernible points with clear connections between them that create a narrative  	form: Good transitional phrases are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AF89461-056D-41E0-8E65-8CAAEFCA23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AC361157-F3CF-49C0-A9D6-C85E1C8B7AD5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6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280.png"/><Relationship Id="rId5" Type="http://schemas.openxmlformats.org/officeDocument/2006/relationships/image" Target="../media/image12.png"/><Relationship Id="rId10" Type="http://schemas.openxmlformats.org/officeDocument/2006/relationships/image" Target="../media/image32.jpeg"/><Relationship Id="rId4" Type="http://schemas.openxmlformats.org/officeDocument/2006/relationships/image" Target="../media/image11.png"/><Relationship Id="rId9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7160037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Communicating Models</a:t>
            </a:r>
            <a:br>
              <a:rPr lang="en" dirty="0"/>
            </a:br>
            <a:r>
              <a:rPr lang="en" sz="2800" i="1" dirty="0"/>
              <a:t>Explaining complex systems to diverse audience</a:t>
            </a:r>
            <a:br>
              <a:rPr lang="en" sz="2800" dirty="0"/>
            </a:b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63757" cy="1143000"/>
          </a:xfrm>
        </p:spPr>
        <p:txBody>
          <a:bodyPr>
            <a:noAutofit/>
          </a:bodyPr>
          <a:lstStyle/>
          <a:p>
            <a:r>
              <a:rPr lang="en-US" sz="3200" dirty="0"/>
              <a:t>Three Common Obstacles in Communicating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5086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Audience fails to understand meaning &amp; use of a key concept or term</a:t>
            </a:r>
          </a:p>
          <a:p>
            <a:pPr marL="0" indent="0">
              <a:buNone/>
            </a:pPr>
            <a:r>
              <a:rPr lang="en-US" dirty="0"/>
              <a:t>2. Audience struggles to represent mentally some phenomenon, structure, or process</a:t>
            </a:r>
          </a:p>
          <a:p>
            <a:pPr marL="0" indent="0">
              <a:buNone/>
            </a:pPr>
            <a:r>
              <a:rPr lang="en-US" dirty="0"/>
              <a:t>3. Audience may have a preexisting understanding preventing them from believing (therefore understanding) the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914" y="8860"/>
            <a:ext cx="1446086" cy="215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4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1. Audience fails to understand meaning of a key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077200" cy="46482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000" b="1" u="sng" dirty="0"/>
              <a:t>Elucidating Explanation: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Lists a concept’s critical features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Provide an array of varied examples &amp; </a:t>
            </a:r>
            <a:r>
              <a:rPr lang="en-US" dirty="0" err="1"/>
              <a:t>nonexamples</a:t>
            </a:r>
            <a:endParaRPr lang="en-US" dirty="0"/>
          </a:p>
          <a:p>
            <a:pPr lvl="1">
              <a:buFont typeface="Arial" pitchFamily="34" charset="0"/>
              <a:buChar char="•"/>
            </a:pPr>
            <a:r>
              <a:rPr lang="en-US" dirty="0"/>
              <a:t>Provides opportunities to practice distinguishing examples from </a:t>
            </a:r>
            <a:r>
              <a:rPr lang="en-US" dirty="0" err="1"/>
              <a:t>nonexamples</a:t>
            </a:r>
            <a:r>
              <a:rPr lang="en-US" dirty="0"/>
              <a:t> by looking for critical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5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3716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2. Audience struggles to represent mentally some phenomenon, structure, or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A</a:t>
            </a:r>
            <a:r>
              <a:rPr lang="en-US" sz="2800" u="sng" dirty="0"/>
              <a:t> </a:t>
            </a:r>
            <a:r>
              <a:rPr lang="en-US" sz="2800" b="1" u="sng" dirty="0"/>
              <a:t>General Impression of the System</a:t>
            </a:r>
          </a:p>
          <a:p>
            <a:r>
              <a:rPr lang="en-US" sz="2800" dirty="0"/>
              <a:t>Develop a summary image identifying critical components</a:t>
            </a:r>
          </a:p>
          <a:p>
            <a:r>
              <a:rPr lang="en-US" sz="2800" dirty="0"/>
              <a:t>Structure-suggesting titles &amp; organizing analogies</a:t>
            </a:r>
          </a:p>
          <a:p>
            <a:r>
              <a:rPr lang="en-US" sz="2800" dirty="0"/>
              <a:t>Strong main points &amp; connections</a:t>
            </a:r>
          </a:p>
          <a:p>
            <a:r>
              <a:rPr lang="en-US" sz="2800" dirty="0"/>
              <a:t>Easily discernible points with clear connections between them that create a narrative form</a:t>
            </a:r>
          </a:p>
          <a:p>
            <a:r>
              <a:rPr lang="en-US" sz="2800" dirty="0"/>
              <a:t>Clear conceptual models can really help with this</a:t>
            </a:r>
          </a:p>
        </p:txBody>
      </p:sp>
    </p:spTree>
    <p:extLst>
      <p:ext uri="{BB962C8B-B14F-4D97-AF65-F5344CB8AC3E}">
        <p14:creationId xmlns:p14="http://schemas.microsoft.com/office/powerpoint/2010/main" val="653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3. Audience’s preexisting notions</a:t>
            </a:r>
            <a:br>
              <a:rPr lang="en-US" sz="3600" dirty="0"/>
            </a:br>
            <a:r>
              <a:rPr lang="en-US" sz="3600" dirty="0"/>
              <a:t>prevent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/>
              <a:t>Transformative Explanation</a:t>
            </a:r>
          </a:p>
          <a:p>
            <a:r>
              <a:rPr lang="en-US" sz="2800" dirty="0"/>
              <a:t>States existing "lay" or "implicit" description of the system </a:t>
            </a:r>
          </a:p>
          <a:p>
            <a:r>
              <a:rPr lang="en-US" sz="2800" dirty="0"/>
              <a:t>Acknowledge the apparent plausibility</a:t>
            </a:r>
          </a:p>
          <a:p>
            <a:r>
              <a:rPr lang="en-US" sz="2800" dirty="0"/>
              <a:t>Using examples familiar to the audience, point out where existing description falls short</a:t>
            </a:r>
          </a:p>
          <a:p>
            <a:r>
              <a:rPr lang="en-US" sz="2800" dirty="0"/>
              <a:t>Present an alternative explanation</a:t>
            </a:r>
          </a:p>
          <a:p>
            <a:r>
              <a:rPr lang="en-US" sz="2800" dirty="0"/>
              <a:t>Demonstrate how alternative more effectively represents the system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7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46" y="663300"/>
            <a:ext cx="8335107" cy="936900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Model Communication</a:t>
            </a:r>
            <a:br>
              <a:rPr lang="en-US" sz="4900" dirty="0"/>
            </a:br>
            <a:r>
              <a:rPr lang="en-US" sz="3000" i="1" dirty="0"/>
              <a:t>Agent-based case study: Oyster modeling in Chesapeake Bay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648200"/>
          </a:xfrm>
        </p:spPr>
        <p:txBody>
          <a:bodyPr>
            <a:normAutofit/>
          </a:bodyPr>
          <a:lstStyle/>
          <a:p>
            <a:r>
              <a:rPr lang="en-US" dirty="0"/>
              <a:t>Oyster abundance at all time low</a:t>
            </a:r>
          </a:p>
          <a:p>
            <a:endParaRPr lang="en-US" dirty="0"/>
          </a:p>
          <a:p>
            <a:r>
              <a:rPr lang="en-US" dirty="0"/>
              <a:t>Federal and state agencies disagree on how to best manage species (fishery vs. environmental benefits)</a:t>
            </a:r>
          </a:p>
          <a:p>
            <a:endParaRPr lang="en-US" dirty="0"/>
          </a:p>
          <a:p>
            <a:r>
              <a:rPr lang="en-US" dirty="0"/>
              <a:t>Developed an integrated hydrodynamic-ecological model to address management questions</a:t>
            </a:r>
          </a:p>
          <a:p>
            <a:pPr lvl="1"/>
            <a:r>
              <a:rPr lang="en-US" dirty="0"/>
              <a:t>Multi-disciplinary team developed hydrodynamic, particle tracking, and agent-based models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1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48" y="35161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Communication challenge</a:t>
            </a:r>
            <a:br>
              <a:rPr lang="en-US" sz="3200" dirty="0"/>
            </a:br>
            <a:r>
              <a:rPr lang="en-US" sz="3200" i="1" dirty="0"/>
              <a:t>How to make this understandable &amp; meaningful?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0853" y="1202258"/>
            <a:ext cx="3848347" cy="272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258457" y="3674160"/>
            <a:ext cx="4448174" cy="3092611"/>
            <a:chOff x="28651202" y="26669993"/>
            <a:chExt cx="7233621" cy="5029200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651202" y="26669993"/>
              <a:ext cx="7162801" cy="5029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32994600" y="27508195"/>
              <a:ext cx="0" cy="914401"/>
            </a:xfrm>
            <a:prstGeom prst="straightConnector1">
              <a:avLst/>
            </a:prstGeom>
            <a:ln w="12700">
              <a:solidFill>
                <a:srgbClr val="5F3245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461205" y="27169636"/>
              <a:ext cx="1369093" cy="40040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5F3245"/>
                  </a:solidFill>
                  <a:latin typeface="Gill Sans MT" pitchFamily="34" charset="0"/>
                </a:rPr>
                <a:t>Oyster reefs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573080" y="31040231"/>
              <a:ext cx="1311743" cy="65065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3245"/>
                  </a:solidFill>
                  <a:latin typeface="Gill Sans MT" pitchFamily="34" charset="0"/>
                </a:rPr>
                <a:t>Chesapeake</a:t>
              </a:r>
            </a:p>
            <a:p>
              <a:pPr algn="ctr"/>
              <a:r>
                <a:rPr lang="en-US" sz="1000" dirty="0">
                  <a:solidFill>
                    <a:srgbClr val="5F3245"/>
                  </a:solidFill>
                  <a:latin typeface="Gill Sans MT" pitchFamily="34" charset="0"/>
                </a:rPr>
                <a:t>Bay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78570" y="27355789"/>
              <a:ext cx="1794001" cy="65065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3245"/>
                  </a:solidFill>
                  <a:latin typeface="Gill Sans MT" pitchFamily="34" charset="0"/>
                </a:rPr>
                <a:t>Great Wicomico </a:t>
              </a:r>
            </a:p>
            <a:p>
              <a:pPr algn="ctr"/>
              <a:r>
                <a:rPr lang="en-US" sz="1000" dirty="0">
                  <a:solidFill>
                    <a:srgbClr val="5F3245"/>
                  </a:solidFill>
                  <a:latin typeface="Gill Sans MT" pitchFamily="34" charset="0"/>
                </a:rPr>
                <a:t>River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865967" y="29184587"/>
              <a:ext cx="879015" cy="65065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F3245"/>
                  </a:solidFill>
                  <a:effectLst/>
                  <a:latin typeface="Gill Sans MT" pitchFamily="34" charset="0"/>
                </a:rPr>
                <a:t>Ingram</a:t>
              </a:r>
            </a:p>
            <a:p>
              <a:pPr algn="ctr"/>
              <a:r>
                <a:rPr lang="en-US" sz="1000" dirty="0">
                  <a:solidFill>
                    <a:srgbClr val="5F3245"/>
                  </a:solidFill>
                  <a:effectLst/>
                  <a:latin typeface="Gill Sans MT" pitchFamily="34" charset="0"/>
                </a:rPr>
                <a:t>Bay</a:t>
              </a:r>
            </a:p>
          </p:txBody>
        </p:sp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32744982" y="29184594"/>
              <a:ext cx="402026" cy="325323"/>
            </a:xfrm>
            <a:prstGeom prst="straightConnector1">
              <a:avLst/>
            </a:prstGeom>
            <a:ln w="12700">
              <a:solidFill>
                <a:srgbClr val="5F3245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4316" y="3145091"/>
            <a:ext cx="3368739" cy="350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Reefs"/>
          <p:cNvPicPr/>
          <p:nvPr/>
        </p:nvPicPr>
        <p:blipFill rotWithShape="1">
          <a:blip r:embed="rId6" cstate="print"/>
          <a:srcRect l="7648" t="-3981" r="8832" b="23448"/>
          <a:stretch/>
        </p:blipFill>
        <p:spPr bwMode="auto">
          <a:xfrm>
            <a:off x="632376" y="1180035"/>
            <a:ext cx="3798832" cy="2494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/>
          <p:cNvCxnSpPr/>
          <p:nvPr/>
        </p:nvCxnSpPr>
        <p:spPr>
          <a:xfrm>
            <a:off x="1424049" y="1876537"/>
            <a:ext cx="671331" cy="2537108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059047" y="2731627"/>
            <a:ext cx="84695" cy="2129741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4DBC00-417F-0F62-3787-FD5719367327}"/>
              </a:ext>
            </a:extLst>
          </p:cNvPr>
          <p:cNvSpPr txBox="1"/>
          <p:nvPr/>
        </p:nvSpPr>
        <p:spPr>
          <a:xfrm>
            <a:off x="5736923" y="659838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Kjelland</a:t>
            </a:r>
            <a:r>
              <a:rPr lang="en-US" dirty="0"/>
              <a:t> et al., 2015</a:t>
            </a:r>
          </a:p>
        </p:txBody>
      </p:sp>
    </p:spTree>
    <p:extLst>
      <p:ext uri="{BB962C8B-B14F-4D97-AF65-F5344CB8AC3E}">
        <p14:creationId xmlns:p14="http://schemas.microsoft.com/office/powerpoint/2010/main" val="275594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06F30-FB7C-F074-5C62-D639E110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ACC84-EE7C-3AA9-0E24-63255A54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9" y="419359"/>
            <a:ext cx="8235035" cy="6176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81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"/>
            <a:ext cx="9067800" cy="6553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decided on a mediated-modeling approach (Herman et al., 2019)</a:t>
            </a:r>
          </a:p>
          <a:p>
            <a:endParaRPr lang="en-US" dirty="0"/>
          </a:p>
          <a:p>
            <a:r>
              <a:rPr lang="en-US" dirty="0"/>
              <a:t>Federal &amp; state stakeholders</a:t>
            </a:r>
          </a:p>
          <a:p>
            <a:pPr lvl="1"/>
            <a:r>
              <a:rPr lang="en-US" dirty="0"/>
              <a:t>Planners, project managers, fisheries managers, oyster biologists</a:t>
            </a:r>
          </a:p>
          <a:p>
            <a:pPr lvl="1"/>
            <a:r>
              <a:rPr lang="en-US" dirty="0"/>
              <a:t>No engineers or modelers in stakeholder group, but they had general understanding of models</a:t>
            </a:r>
          </a:p>
          <a:p>
            <a:endParaRPr lang="en-US" sz="3800" u="sng" dirty="0"/>
          </a:p>
          <a:p>
            <a:r>
              <a:rPr lang="en-US" u="sng" dirty="0"/>
              <a:t>Audience Analysis</a:t>
            </a:r>
            <a:r>
              <a:rPr lang="en-US" dirty="0"/>
              <a:t>: Series of meetings prior to, during, and after model development</a:t>
            </a:r>
          </a:p>
          <a:p>
            <a:pPr marL="742950" lvl="2" indent="-342900"/>
            <a:r>
              <a:rPr lang="en-US" dirty="0"/>
              <a:t>Preliminary meeting: discussion of modeling approach</a:t>
            </a:r>
          </a:p>
          <a:p>
            <a:pPr marL="1200150" lvl="3" indent="-342900"/>
            <a:r>
              <a:rPr lang="en-US" sz="2600" dirty="0"/>
              <a:t>Identified background knowledge and experience of stakeholders</a:t>
            </a:r>
          </a:p>
          <a:p>
            <a:pPr marL="742950" lvl="2" indent="-342900"/>
            <a:endParaRPr lang="en-US" dirty="0"/>
          </a:p>
          <a:p>
            <a:pPr marL="742950" lvl="2" indent="-342900"/>
            <a:r>
              <a:rPr lang="en-US" dirty="0"/>
              <a:t>Second meeting: we convened with stakeholders to evaluate model and develop scenarios</a:t>
            </a:r>
          </a:p>
          <a:p>
            <a:pPr marL="1200150" lvl="3" indent="-342900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7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Obstacle 2: Understanding big picture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r="715" b="2500"/>
          <a:stretch/>
        </p:blipFill>
        <p:spPr bwMode="auto">
          <a:xfrm>
            <a:off x="943064" y="1600200"/>
            <a:ext cx="8200936" cy="4991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2" y="20574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" y="391121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" y="57912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200" y="3810000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Linkages</a:t>
            </a:r>
          </a:p>
        </p:txBody>
      </p:sp>
    </p:spTree>
    <p:extLst>
      <p:ext uri="{BB962C8B-B14F-4D97-AF65-F5344CB8AC3E}">
        <p14:creationId xmlns:p14="http://schemas.microsoft.com/office/powerpoint/2010/main" val="234049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"/>
          <a:stretch/>
        </p:blipFill>
        <p:spPr bwMode="auto">
          <a:xfrm>
            <a:off x="1219200" y="1609726"/>
            <a:ext cx="782143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047750"/>
          </a:xfrm>
        </p:spPr>
        <p:txBody>
          <a:bodyPr>
            <a:normAutofit/>
          </a:bodyPr>
          <a:lstStyle/>
          <a:p>
            <a:r>
              <a:rPr lang="en-US" sz="3200" dirty="0"/>
              <a:t>Drilling down to points of interest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61" y="22479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70" y="3785251"/>
            <a:ext cx="10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161" y="5314951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2400" y="1114426"/>
            <a:ext cx="31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Dynamics </a:t>
            </a:r>
            <a:r>
              <a:rPr lang="en-US" dirty="0" err="1"/>
              <a:t>Submodel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1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clker.com/cliparts/2/e/8/d/12375609892066796283kattekrab_Stick_Figures.svg.hi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r="22000"/>
          <a:stretch/>
        </p:blipFill>
        <p:spPr bwMode="auto">
          <a:xfrm>
            <a:off x="6615462" y="3086100"/>
            <a:ext cx="1838327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6934201" y="1185650"/>
            <a:ext cx="2181225" cy="1786151"/>
          </a:xfrm>
          <a:prstGeom prst="cloudCallou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5"/>
                </a:solidFill>
              </a:ln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8873" y="1724781"/>
            <a:ext cx="147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5"/>
                </a:solidFill>
              </a:rPr>
              <a:t>?@#!!</a:t>
            </a:r>
          </a:p>
        </p:txBody>
      </p:sp>
      <p:sp>
        <p:nvSpPr>
          <p:cNvPr id="9" name="Rectangle 8"/>
          <p:cNvSpPr/>
          <p:nvPr/>
        </p:nvSpPr>
        <p:spPr>
          <a:xfrm>
            <a:off x="138460" y="1183937"/>
            <a:ext cx="6477000" cy="49409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569561" y="2263914"/>
            <a:ext cx="6056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</a:rPr>
              <a:t>This model is a Black Box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8460" y="3275745"/>
            <a:ext cx="647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All models are wrong, 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</a:rPr>
              <a:t>but some are useful</a:t>
            </a:r>
          </a:p>
        </p:txBody>
      </p:sp>
    </p:spTree>
    <p:extLst>
      <p:ext uri="{BB962C8B-B14F-4D97-AF65-F5344CB8AC3E}">
        <p14:creationId xmlns:p14="http://schemas.microsoft.com/office/powerpoint/2010/main" val="7031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229600" cy="1143000"/>
          </a:xfrm>
        </p:spPr>
        <p:txBody>
          <a:bodyPr/>
          <a:lstStyle/>
          <a:p>
            <a:r>
              <a:rPr lang="en-US" sz="3200" dirty="0"/>
              <a:t>Obstacle 2 confirmed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3886200"/>
          </a:xfrm>
        </p:spPr>
        <p:txBody>
          <a:bodyPr/>
          <a:lstStyle/>
          <a:p>
            <a:r>
              <a:rPr lang="en-US" dirty="0"/>
              <a:t>Audience was interested in big picture of oyster dynamics and not underlying hydrodynamic &amp; particle tracking models</a:t>
            </a:r>
          </a:p>
          <a:p>
            <a:pPr lvl="1"/>
            <a:r>
              <a:rPr lang="en-US" dirty="0"/>
              <a:t>For example: </a:t>
            </a:r>
          </a:p>
          <a:p>
            <a:endParaRPr lang="en-US" dirty="0"/>
          </a:p>
        </p:txBody>
      </p:sp>
      <p:pic>
        <p:nvPicPr>
          <p:cNvPr id="4" name="Picture 3" descr="Salinity at CB54W modeled versus observed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3124200"/>
            <a:ext cx="5029200" cy="3460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Additional Model Communication Pitfalls Observed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1"/>
            <a:ext cx="8991600" cy="4525963"/>
          </a:xfrm>
        </p:spPr>
        <p:txBody>
          <a:bodyPr/>
          <a:lstStyle/>
          <a:p>
            <a:r>
              <a:rPr lang="en-US" dirty="0"/>
              <a:t>Each team member wants to talk about how cool their stuff is</a:t>
            </a:r>
          </a:p>
          <a:p>
            <a:pPr lvl="1"/>
            <a:r>
              <a:rPr lang="en-US" dirty="0"/>
              <a:t>Audience analysis defines interests (i.e., what to talk about, what to omit)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Salinity at CB54W modeled versus observed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3124200"/>
            <a:ext cx="4267200" cy="3232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WR meshes.emf"/>
          <p:cNvPicPr/>
          <p:nvPr/>
        </p:nvPicPr>
        <p:blipFill rotWithShape="1">
          <a:blip r:embed="rId4" cstate="print"/>
          <a:srcRect l="9218" t="2147" r="8306" b="52244"/>
          <a:stretch/>
        </p:blipFill>
        <p:spPr>
          <a:xfrm>
            <a:off x="76201" y="3581401"/>
            <a:ext cx="4408991" cy="252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/>
              <a:t>Potential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1"/>
            <a:ext cx="8991600" cy="4525963"/>
          </a:xfrm>
        </p:spPr>
        <p:txBody>
          <a:bodyPr/>
          <a:lstStyle/>
          <a:p>
            <a:r>
              <a:rPr lang="en-US" dirty="0"/>
              <a:t>Discussing, rather than just documenting, uncertainty is crucial</a:t>
            </a:r>
          </a:p>
          <a:p>
            <a:pPr lvl="1"/>
            <a:r>
              <a:rPr lang="en-US" dirty="0"/>
              <a:t>Without describing limitations, it hurts modeler’s credibility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b="3381"/>
          <a:stretch/>
        </p:blipFill>
        <p:spPr>
          <a:xfrm>
            <a:off x="6435173" y="3925710"/>
            <a:ext cx="2572866" cy="297422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3925710"/>
            <a:ext cx="2875844" cy="2701139"/>
            <a:chOff x="2111605" y="3743536"/>
            <a:chExt cx="2969442" cy="2845801"/>
          </a:xfrm>
          <a:solidFill>
            <a:schemeClr val="bg1"/>
          </a:solidFill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b="9471"/>
            <a:stretch/>
          </p:blipFill>
          <p:spPr>
            <a:xfrm>
              <a:off x="2111605" y="3743536"/>
              <a:ext cx="2969442" cy="284580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3930977" y="4355184"/>
              <a:ext cx="989815" cy="53732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http://www.nmfs.noaa.gov/stories/2013/04/images/biomasscolor_gray1_resiz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28" y="3197625"/>
            <a:ext cx="3915345" cy="2255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9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Novel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915400" cy="1066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Visual exploration takes advantage of the capacity of the human eye to rapidly detect and patterns. Use them to tell your 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3" y="6153584"/>
            <a:ext cx="2495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Interesting to certain audiences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1" y="2313735"/>
            <a:ext cx="2194560" cy="3703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03" y="4244649"/>
            <a:ext cx="4116197" cy="1757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55580" y="6048096"/>
            <a:ext cx="489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Colors draw eye and audience tends to pay attention</a:t>
            </a:r>
          </a:p>
        </p:txBody>
      </p:sp>
      <p:pic>
        <p:nvPicPr>
          <p:cNvPr id="1026" name="Picture 2" descr="E:\Dropbox\Desktop\Picture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" t="3316" r="3095" b="4808"/>
          <a:stretch/>
        </p:blipFill>
        <p:spPr bwMode="auto">
          <a:xfrm>
            <a:off x="5133195" y="2362199"/>
            <a:ext cx="1836166" cy="181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ropbox\Desktop\Picture2.png"/>
          <p:cNvPicPr>
            <a:picLocks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4397" r="4202" b="4753"/>
          <a:stretch/>
        </p:blipFill>
        <p:spPr bwMode="auto">
          <a:xfrm>
            <a:off x="7086068" y="2345990"/>
            <a:ext cx="1837944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4" r="50343"/>
          <a:stretch/>
        </p:blipFill>
        <p:spPr>
          <a:xfrm>
            <a:off x="2445994" y="2498728"/>
            <a:ext cx="2633038" cy="3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3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457200" y="18224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066800" y="15938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048000" y="10604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657600" y="38036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4572000" y="39560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962400" y="50228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4419600" y="56324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5562600" y="53276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6477000" y="54800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7239000" y="6089650"/>
            <a:ext cx="304800" cy="152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40" name="Curved Connector 139"/>
          <p:cNvCxnSpPr/>
          <p:nvPr/>
        </p:nvCxnSpPr>
        <p:spPr>
          <a:xfrm rot="5400000" flipH="1" flipV="1">
            <a:off x="838200" y="1441450"/>
            <a:ext cx="304800" cy="762000"/>
          </a:xfrm>
          <a:prstGeom prst="curvedConnector4">
            <a:avLst>
              <a:gd name="adj1" fmla="val -75000"/>
              <a:gd name="adj2" fmla="val 130000"/>
            </a:avLst>
          </a:prstGeom>
          <a:ln w="7683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/>
          <p:cNvCxnSpPr>
            <a:stCxn id="130" idx="2"/>
          </p:cNvCxnSpPr>
          <p:nvPr/>
        </p:nvCxnSpPr>
        <p:spPr>
          <a:xfrm rot="5400000" flipH="1" flipV="1">
            <a:off x="1409700" y="336550"/>
            <a:ext cx="838200" cy="2438400"/>
          </a:xfrm>
          <a:prstGeom prst="curvedConnector4">
            <a:avLst>
              <a:gd name="adj1" fmla="val -27273"/>
              <a:gd name="adj2" fmla="val 53125"/>
            </a:avLst>
          </a:prstGeom>
          <a:ln w="4000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141"/>
          <p:cNvCxnSpPr/>
          <p:nvPr/>
        </p:nvCxnSpPr>
        <p:spPr>
          <a:xfrm rot="16200000" flipH="1">
            <a:off x="1181100" y="1403350"/>
            <a:ext cx="1905000" cy="3048000"/>
          </a:xfrm>
          <a:prstGeom prst="curvedConnector2">
            <a:avLst/>
          </a:prstGeom>
          <a:ln w="12001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/>
          <p:cNvCxnSpPr/>
          <p:nvPr/>
        </p:nvCxnSpPr>
        <p:spPr>
          <a:xfrm rot="16200000" flipH="1">
            <a:off x="1562100" y="1022350"/>
            <a:ext cx="2057400" cy="3962400"/>
          </a:xfrm>
          <a:prstGeom prst="curvedConnector2">
            <a:avLst/>
          </a:prstGeom>
          <a:ln w="7366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/>
          <p:cNvCxnSpPr/>
          <p:nvPr/>
        </p:nvCxnSpPr>
        <p:spPr>
          <a:xfrm rot="16200000" flipH="1">
            <a:off x="723900" y="1860550"/>
            <a:ext cx="3124200" cy="3352800"/>
          </a:xfrm>
          <a:prstGeom prst="curvedConnector2">
            <a:avLst/>
          </a:prstGeom>
          <a:ln w="4699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/>
          <p:cNvCxnSpPr/>
          <p:nvPr/>
        </p:nvCxnSpPr>
        <p:spPr>
          <a:xfrm rot="16200000" flipH="1">
            <a:off x="1371600" y="1212850"/>
            <a:ext cx="3429000" cy="4953000"/>
          </a:xfrm>
          <a:prstGeom prst="curvedConnector2">
            <a:avLst/>
          </a:prstGeom>
          <a:ln w="7429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urved Connector 145"/>
          <p:cNvCxnSpPr/>
          <p:nvPr/>
        </p:nvCxnSpPr>
        <p:spPr>
          <a:xfrm rot="16200000" flipH="1">
            <a:off x="647700" y="1936750"/>
            <a:ext cx="3733800" cy="3810000"/>
          </a:xfrm>
          <a:prstGeom prst="curvedConnector2">
            <a:avLst/>
          </a:prstGeom>
          <a:ln w="4699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/>
          <p:nvPr/>
        </p:nvCxnSpPr>
        <p:spPr>
          <a:xfrm rot="16200000" flipH="1">
            <a:off x="1752600" y="831850"/>
            <a:ext cx="3581400" cy="5867400"/>
          </a:xfrm>
          <a:prstGeom prst="curvedConnector2">
            <a:avLst/>
          </a:prstGeom>
          <a:ln w="2921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/>
          <p:nvPr/>
        </p:nvCxnSpPr>
        <p:spPr>
          <a:xfrm rot="16200000" flipH="1">
            <a:off x="1828800" y="755650"/>
            <a:ext cx="4191000" cy="6629400"/>
          </a:xfrm>
          <a:prstGeom prst="curvedConnector2">
            <a:avLst/>
          </a:prstGeom>
          <a:ln w="7683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hape 67"/>
          <p:cNvCxnSpPr/>
          <p:nvPr/>
        </p:nvCxnSpPr>
        <p:spPr>
          <a:xfrm rot="5400000" flipH="1">
            <a:off x="488950" y="1968500"/>
            <a:ext cx="304800" cy="12700"/>
          </a:xfrm>
          <a:prstGeom prst="curvedConnector5">
            <a:avLst>
              <a:gd name="adj1" fmla="val -75000"/>
              <a:gd name="adj2" fmla="val 3600000"/>
              <a:gd name="adj3" fmla="val 185000"/>
            </a:avLst>
          </a:prstGeom>
          <a:ln w="50038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hape 72"/>
          <p:cNvCxnSpPr>
            <a:stCxn id="131" idx="2"/>
            <a:endCxn id="130" idx="3"/>
          </p:cNvCxnSpPr>
          <p:nvPr/>
        </p:nvCxnSpPr>
        <p:spPr>
          <a:xfrm rot="5400000">
            <a:off x="914400" y="1593850"/>
            <a:ext cx="152400" cy="457200"/>
          </a:xfrm>
          <a:prstGeom prst="curvedConnector2">
            <a:avLst/>
          </a:prstGeom>
          <a:ln w="508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hape 74"/>
          <p:cNvCxnSpPr>
            <a:stCxn id="131" idx="2"/>
            <a:endCxn id="132" idx="1"/>
          </p:cNvCxnSpPr>
          <p:nvPr/>
        </p:nvCxnSpPr>
        <p:spPr>
          <a:xfrm rot="5400000" flipH="1" flipV="1">
            <a:off x="1828800" y="527050"/>
            <a:ext cx="609600" cy="1828800"/>
          </a:xfrm>
          <a:prstGeom prst="curvedConnector4">
            <a:avLst>
              <a:gd name="adj1" fmla="val -37500"/>
              <a:gd name="adj2" fmla="val 54167"/>
            </a:avLst>
          </a:prstGeom>
          <a:ln w="4191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hape 76"/>
          <p:cNvCxnSpPr>
            <a:stCxn id="131" idx="2"/>
            <a:endCxn id="133" idx="1"/>
          </p:cNvCxnSpPr>
          <p:nvPr/>
        </p:nvCxnSpPr>
        <p:spPr>
          <a:xfrm rot="16200000" flipH="1">
            <a:off x="1371600" y="1593850"/>
            <a:ext cx="2133600" cy="2438400"/>
          </a:xfrm>
          <a:prstGeom prst="curvedConnector2">
            <a:avLst/>
          </a:prstGeom>
          <a:ln w="12001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hape 78"/>
          <p:cNvCxnSpPr>
            <a:stCxn id="131" idx="2"/>
            <a:endCxn id="134" idx="1"/>
          </p:cNvCxnSpPr>
          <p:nvPr/>
        </p:nvCxnSpPr>
        <p:spPr>
          <a:xfrm rot="16200000" flipH="1">
            <a:off x="1752600" y="1212850"/>
            <a:ext cx="2286000" cy="3352800"/>
          </a:xfrm>
          <a:prstGeom prst="curvedConnector2">
            <a:avLst/>
          </a:prstGeom>
          <a:ln w="7175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hape 80"/>
          <p:cNvCxnSpPr>
            <a:stCxn id="131" idx="2"/>
            <a:endCxn id="135" idx="1"/>
          </p:cNvCxnSpPr>
          <p:nvPr/>
        </p:nvCxnSpPr>
        <p:spPr>
          <a:xfrm rot="16200000" flipH="1">
            <a:off x="914400" y="2051050"/>
            <a:ext cx="3352800" cy="2743200"/>
          </a:xfrm>
          <a:prstGeom prst="curvedConnector2">
            <a:avLst/>
          </a:prstGeom>
          <a:ln w="4381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hape 82"/>
          <p:cNvCxnSpPr>
            <a:stCxn id="131" idx="2"/>
            <a:endCxn id="136" idx="1"/>
          </p:cNvCxnSpPr>
          <p:nvPr/>
        </p:nvCxnSpPr>
        <p:spPr>
          <a:xfrm rot="16200000" flipH="1">
            <a:off x="838200" y="2127250"/>
            <a:ext cx="3962400" cy="3200400"/>
          </a:xfrm>
          <a:prstGeom prst="curvedConnector2">
            <a:avLst/>
          </a:prstGeom>
          <a:ln w="4381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hape 84"/>
          <p:cNvCxnSpPr>
            <a:stCxn id="131" idx="2"/>
            <a:endCxn id="137" idx="1"/>
          </p:cNvCxnSpPr>
          <p:nvPr/>
        </p:nvCxnSpPr>
        <p:spPr>
          <a:xfrm rot="16200000" flipH="1">
            <a:off x="1562100" y="1403350"/>
            <a:ext cx="3657600" cy="4343400"/>
          </a:xfrm>
          <a:prstGeom prst="curvedConnector2">
            <a:avLst/>
          </a:prstGeom>
          <a:ln w="8128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hape 86"/>
          <p:cNvCxnSpPr>
            <a:stCxn id="131" idx="2"/>
            <a:endCxn id="138" idx="1"/>
          </p:cNvCxnSpPr>
          <p:nvPr/>
        </p:nvCxnSpPr>
        <p:spPr>
          <a:xfrm rot="16200000" flipH="1">
            <a:off x="1943100" y="1022350"/>
            <a:ext cx="3810000" cy="5257800"/>
          </a:xfrm>
          <a:prstGeom prst="curvedConnector2">
            <a:avLst/>
          </a:prstGeom>
          <a:ln w="2603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hape 88"/>
          <p:cNvCxnSpPr>
            <a:stCxn id="131" idx="2"/>
            <a:endCxn id="139" idx="1"/>
          </p:cNvCxnSpPr>
          <p:nvPr/>
        </p:nvCxnSpPr>
        <p:spPr>
          <a:xfrm rot="16200000" flipH="1">
            <a:off x="2019300" y="946150"/>
            <a:ext cx="4419600" cy="6019800"/>
          </a:xfrm>
          <a:prstGeom prst="curvedConnector2">
            <a:avLst/>
          </a:prstGeom>
          <a:ln w="6921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hape 92"/>
          <p:cNvCxnSpPr/>
          <p:nvPr/>
        </p:nvCxnSpPr>
        <p:spPr>
          <a:xfrm rot="5400000" flipH="1">
            <a:off x="1092200" y="1768475"/>
            <a:ext cx="304800" cy="12700"/>
          </a:xfrm>
          <a:prstGeom prst="curvedConnector5">
            <a:avLst>
              <a:gd name="adj1" fmla="val -75000"/>
              <a:gd name="adj2" fmla="val 3000000"/>
              <a:gd name="adj3" fmla="val 175000"/>
            </a:avLst>
          </a:prstGeom>
          <a:ln w="86233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hape 103"/>
          <p:cNvCxnSpPr>
            <a:stCxn id="132" idx="2"/>
            <a:endCxn id="132" idx="0"/>
          </p:cNvCxnSpPr>
          <p:nvPr/>
        </p:nvCxnSpPr>
        <p:spPr>
          <a:xfrm rot="5400000" flipH="1">
            <a:off x="3124200" y="1136650"/>
            <a:ext cx="152400" cy="12700"/>
          </a:xfrm>
          <a:prstGeom prst="curvedConnector5">
            <a:avLst>
              <a:gd name="adj1" fmla="val -150000"/>
              <a:gd name="adj2" fmla="val 2925001"/>
              <a:gd name="adj3" fmla="val 262500"/>
            </a:avLst>
          </a:prstGeom>
          <a:ln w="34036">
            <a:solidFill>
              <a:schemeClr val="bg2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hape 110"/>
          <p:cNvCxnSpPr>
            <a:stCxn id="133" idx="2"/>
            <a:endCxn id="133" idx="0"/>
          </p:cNvCxnSpPr>
          <p:nvPr/>
        </p:nvCxnSpPr>
        <p:spPr>
          <a:xfrm rot="5400000" flipH="1">
            <a:off x="3733800" y="38798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135636">
            <a:solidFill>
              <a:schemeClr val="accent3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hape 115"/>
          <p:cNvCxnSpPr>
            <a:stCxn id="134" idx="2"/>
            <a:endCxn id="134" idx="0"/>
          </p:cNvCxnSpPr>
          <p:nvPr/>
        </p:nvCxnSpPr>
        <p:spPr>
          <a:xfrm rot="5400000" flipH="1">
            <a:off x="4648200" y="40322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66548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hape 117"/>
          <p:cNvCxnSpPr>
            <a:stCxn id="135" idx="2"/>
            <a:endCxn id="135" idx="0"/>
          </p:cNvCxnSpPr>
          <p:nvPr/>
        </p:nvCxnSpPr>
        <p:spPr>
          <a:xfrm rot="5400000" flipH="1">
            <a:off x="4038600" y="50990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52451">
            <a:solidFill>
              <a:srgbClr val="7030A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hape 119"/>
          <p:cNvCxnSpPr>
            <a:stCxn id="136" idx="2"/>
            <a:endCxn id="136" idx="0"/>
          </p:cNvCxnSpPr>
          <p:nvPr/>
        </p:nvCxnSpPr>
        <p:spPr>
          <a:xfrm rot="5400000" flipH="1">
            <a:off x="4495800" y="57086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52451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hape 121"/>
          <p:cNvCxnSpPr>
            <a:stCxn id="137" idx="2"/>
            <a:endCxn id="137" idx="0"/>
          </p:cNvCxnSpPr>
          <p:nvPr/>
        </p:nvCxnSpPr>
        <p:spPr>
          <a:xfrm rot="5400000" flipH="1">
            <a:off x="5638800" y="54038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80772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hape 123"/>
          <p:cNvCxnSpPr>
            <a:stCxn id="138" idx="2"/>
            <a:endCxn id="138" idx="0"/>
          </p:cNvCxnSpPr>
          <p:nvPr/>
        </p:nvCxnSpPr>
        <p:spPr>
          <a:xfrm rot="5400000" flipH="1">
            <a:off x="6553200" y="55562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34798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hape 125"/>
          <p:cNvCxnSpPr>
            <a:stCxn id="139" idx="2"/>
            <a:endCxn id="139" idx="0"/>
          </p:cNvCxnSpPr>
          <p:nvPr/>
        </p:nvCxnSpPr>
        <p:spPr>
          <a:xfrm rot="5400000" flipH="1">
            <a:off x="7315200" y="6165850"/>
            <a:ext cx="152400" cy="12700"/>
          </a:xfrm>
          <a:prstGeom prst="curvedConnector5">
            <a:avLst>
              <a:gd name="adj1" fmla="val -150000"/>
              <a:gd name="adj2" fmla="val 3000000"/>
              <a:gd name="adj3" fmla="val 250000"/>
            </a:avLst>
          </a:prstGeom>
          <a:ln w="94234">
            <a:solidFill>
              <a:srgbClr val="DBDF27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hape 47"/>
          <p:cNvCxnSpPr>
            <a:stCxn id="132" idx="3"/>
            <a:endCxn id="130" idx="3"/>
          </p:cNvCxnSpPr>
          <p:nvPr/>
        </p:nvCxnSpPr>
        <p:spPr>
          <a:xfrm flipH="1">
            <a:off x="762000" y="1136650"/>
            <a:ext cx="2590800" cy="762000"/>
          </a:xfrm>
          <a:prstGeom prst="curvedConnector3">
            <a:avLst>
              <a:gd name="adj1" fmla="val -8824"/>
            </a:avLst>
          </a:prstGeom>
          <a:ln w="412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hape 47"/>
          <p:cNvCxnSpPr>
            <a:stCxn id="132" idx="3"/>
          </p:cNvCxnSpPr>
          <p:nvPr/>
        </p:nvCxnSpPr>
        <p:spPr>
          <a:xfrm flipH="1">
            <a:off x="1371600" y="1136650"/>
            <a:ext cx="1981200" cy="533400"/>
          </a:xfrm>
          <a:prstGeom prst="curvedConnector3">
            <a:avLst>
              <a:gd name="adj1" fmla="val -6250"/>
            </a:avLst>
          </a:prstGeom>
          <a:ln w="7556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hape 47"/>
          <p:cNvCxnSpPr>
            <a:stCxn id="132" idx="3"/>
            <a:endCxn id="133" idx="1"/>
          </p:cNvCxnSpPr>
          <p:nvPr/>
        </p:nvCxnSpPr>
        <p:spPr>
          <a:xfrm>
            <a:off x="3352800" y="1136650"/>
            <a:ext cx="304800" cy="2743200"/>
          </a:xfrm>
          <a:prstGeom prst="curvedConnector3">
            <a:avLst>
              <a:gd name="adj1" fmla="val 50000"/>
            </a:avLst>
          </a:prstGeom>
          <a:ln w="11557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hape 47"/>
          <p:cNvCxnSpPr>
            <a:stCxn id="132" idx="3"/>
            <a:endCxn id="134" idx="1"/>
          </p:cNvCxnSpPr>
          <p:nvPr/>
        </p:nvCxnSpPr>
        <p:spPr>
          <a:xfrm>
            <a:off x="3352800" y="1136650"/>
            <a:ext cx="1219200" cy="2895600"/>
          </a:xfrm>
          <a:prstGeom prst="curvedConnector3">
            <a:avLst>
              <a:gd name="adj1" fmla="val 82813"/>
            </a:avLst>
          </a:prstGeom>
          <a:ln w="6794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hape 47"/>
          <p:cNvCxnSpPr>
            <a:stCxn id="132" idx="3"/>
            <a:endCxn id="135" idx="1"/>
          </p:cNvCxnSpPr>
          <p:nvPr/>
        </p:nvCxnSpPr>
        <p:spPr>
          <a:xfrm>
            <a:off x="3352800" y="1136650"/>
            <a:ext cx="609600" cy="3962400"/>
          </a:xfrm>
          <a:prstGeom prst="curvedConnector3">
            <a:avLst>
              <a:gd name="adj1" fmla="val -6250"/>
            </a:avLst>
          </a:prstGeom>
          <a:ln w="4762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hape 47"/>
          <p:cNvCxnSpPr>
            <a:stCxn id="132" idx="3"/>
            <a:endCxn id="136" idx="1"/>
          </p:cNvCxnSpPr>
          <p:nvPr/>
        </p:nvCxnSpPr>
        <p:spPr>
          <a:xfrm>
            <a:off x="3352800" y="1136650"/>
            <a:ext cx="1066800" cy="4572000"/>
          </a:xfrm>
          <a:prstGeom prst="curvedConnector3">
            <a:avLst>
              <a:gd name="adj1" fmla="val 84821"/>
            </a:avLst>
          </a:prstGeom>
          <a:ln w="4762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hape 47"/>
          <p:cNvCxnSpPr>
            <a:stCxn id="132" idx="3"/>
            <a:endCxn id="137" idx="1"/>
          </p:cNvCxnSpPr>
          <p:nvPr/>
        </p:nvCxnSpPr>
        <p:spPr>
          <a:xfrm>
            <a:off x="3352800" y="1136650"/>
            <a:ext cx="2209800" cy="4267200"/>
          </a:xfrm>
          <a:prstGeom prst="curvedConnector3">
            <a:avLst>
              <a:gd name="adj1" fmla="val 44397"/>
            </a:avLst>
          </a:prstGeom>
          <a:ln w="7937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hape 47"/>
          <p:cNvCxnSpPr>
            <a:stCxn id="132" idx="3"/>
            <a:endCxn id="138" idx="1"/>
          </p:cNvCxnSpPr>
          <p:nvPr/>
        </p:nvCxnSpPr>
        <p:spPr>
          <a:xfrm>
            <a:off x="3352800" y="1136650"/>
            <a:ext cx="3124200" cy="4419600"/>
          </a:xfrm>
          <a:prstGeom prst="curvedConnector3">
            <a:avLst>
              <a:gd name="adj1" fmla="val 79573"/>
            </a:avLst>
          </a:prstGeom>
          <a:ln w="3048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hape 47"/>
          <p:cNvCxnSpPr>
            <a:stCxn id="132" idx="3"/>
            <a:endCxn id="139" idx="1"/>
          </p:cNvCxnSpPr>
          <p:nvPr/>
        </p:nvCxnSpPr>
        <p:spPr>
          <a:xfrm>
            <a:off x="3352800" y="1136650"/>
            <a:ext cx="3886200" cy="5029200"/>
          </a:xfrm>
          <a:prstGeom prst="curvedConnector3">
            <a:avLst>
              <a:gd name="adj1" fmla="val 52941"/>
            </a:avLst>
          </a:prstGeom>
          <a:ln w="95885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hape 47"/>
          <p:cNvCxnSpPr>
            <a:stCxn id="133" idx="3"/>
            <a:endCxn id="132" idx="1"/>
          </p:cNvCxnSpPr>
          <p:nvPr/>
        </p:nvCxnSpPr>
        <p:spPr>
          <a:xfrm flipH="1" flipV="1">
            <a:off x="3048000" y="1136650"/>
            <a:ext cx="914400" cy="2743200"/>
          </a:xfrm>
          <a:prstGeom prst="curvedConnector5">
            <a:avLst>
              <a:gd name="adj1" fmla="val -12500"/>
              <a:gd name="adj2" fmla="val 50000"/>
              <a:gd name="adj3" fmla="val 125000"/>
            </a:avLst>
          </a:prstGeom>
          <a:ln w="3873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hape 47"/>
          <p:cNvCxnSpPr>
            <a:stCxn id="133" idx="3"/>
            <a:endCxn id="131" idx="3"/>
          </p:cNvCxnSpPr>
          <p:nvPr/>
        </p:nvCxnSpPr>
        <p:spPr>
          <a:xfrm flipH="1" flipV="1">
            <a:off x="1371600" y="1670050"/>
            <a:ext cx="2590800" cy="2209800"/>
          </a:xfrm>
          <a:prstGeom prst="curvedConnector3">
            <a:avLst>
              <a:gd name="adj1" fmla="val -8088"/>
            </a:avLst>
          </a:prstGeom>
          <a:ln w="8445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hape 47"/>
          <p:cNvCxnSpPr>
            <a:stCxn id="133" idx="3"/>
            <a:endCxn id="130" idx="3"/>
          </p:cNvCxnSpPr>
          <p:nvPr/>
        </p:nvCxnSpPr>
        <p:spPr>
          <a:xfrm flipH="1" flipV="1">
            <a:off x="762000" y="1898650"/>
            <a:ext cx="3200400" cy="1981200"/>
          </a:xfrm>
          <a:prstGeom prst="curvedConnector3">
            <a:avLst>
              <a:gd name="adj1" fmla="val -5357"/>
            </a:avLst>
          </a:prstGeom>
          <a:ln w="508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hape 47"/>
          <p:cNvCxnSpPr/>
          <p:nvPr/>
        </p:nvCxnSpPr>
        <p:spPr>
          <a:xfrm>
            <a:off x="3962400" y="3879850"/>
            <a:ext cx="609600" cy="152400"/>
          </a:xfrm>
          <a:prstGeom prst="curvedConnector3">
            <a:avLst>
              <a:gd name="adj1" fmla="val 50000"/>
            </a:avLst>
          </a:prstGeom>
          <a:ln w="7048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hape 47"/>
          <p:cNvCxnSpPr>
            <a:stCxn id="133" idx="3"/>
            <a:endCxn id="135" idx="1"/>
          </p:cNvCxnSpPr>
          <p:nvPr/>
        </p:nvCxnSpPr>
        <p:spPr>
          <a:xfrm>
            <a:off x="3962400" y="3879850"/>
            <a:ext cx="12700" cy="1219200"/>
          </a:xfrm>
          <a:prstGeom prst="curvedConnector5">
            <a:avLst>
              <a:gd name="adj1" fmla="val 825000"/>
              <a:gd name="adj2" fmla="val 53907"/>
              <a:gd name="adj3" fmla="val -3650001"/>
            </a:avLst>
          </a:prstGeom>
          <a:ln w="5207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hape 47"/>
          <p:cNvCxnSpPr>
            <a:stCxn id="133" idx="3"/>
            <a:endCxn id="136" idx="1"/>
          </p:cNvCxnSpPr>
          <p:nvPr/>
        </p:nvCxnSpPr>
        <p:spPr>
          <a:xfrm>
            <a:off x="3962400" y="3879850"/>
            <a:ext cx="457200" cy="1828800"/>
          </a:xfrm>
          <a:prstGeom prst="curvedConnector3">
            <a:avLst>
              <a:gd name="adj1" fmla="val 81250"/>
            </a:avLst>
          </a:prstGeom>
          <a:ln w="5207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hape 47"/>
          <p:cNvCxnSpPr>
            <a:stCxn id="133" idx="3"/>
            <a:endCxn id="137" idx="1"/>
          </p:cNvCxnSpPr>
          <p:nvPr/>
        </p:nvCxnSpPr>
        <p:spPr>
          <a:xfrm>
            <a:off x="3962400" y="3879850"/>
            <a:ext cx="1600200" cy="1524000"/>
          </a:xfrm>
          <a:prstGeom prst="curvedConnector3">
            <a:avLst>
              <a:gd name="adj1" fmla="val 27381"/>
            </a:avLst>
          </a:prstGeom>
          <a:ln w="666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hape 47"/>
          <p:cNvCxnSpPr>
            <a:stCxn id="133" idx="3"/>
            <a:endCxn id="138" idx="1"/>
          </p:cNvCxnSpPr>
          <p:nvPr/>
        </p:nvCxnSpPr>
        <p:spPr>
          <a:xfrm>
            <a:off x="3962400" y="3879850"/>
            <a:ext cx="2514600" cy="1676400"/>
          </a:xfrm>
          <a:prstGeom prst="curvedConnector3">
            <a:avLst>
              <a:gd name="adj1" fmla="val 8712"/>
            </a:avLst>
          </a:prstGeom>
          <a:ln w="2476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hape 47"/>
          <p:cNvCxnSpPr>
            <a:stCxn id="133" idx="3"/>
            <a:endCxn id="139" idx="1"/>
          </p:cNvCxnSpPr>
          <p:nvPr/>
        </p:nvCxnSpPr>
        <p:spPr>
          <a:xfrm>
            <a:off x="3962400" y="3879850"/>
            <a:ext cx="3276600" cy="2286000"/>
          </a:xfrm>
          <a:prstGeom prst="curvedConnector3">
            <a:avLst>
              <a:gd name="adj1" fmla="val 17733"/>
            </a:avLst>
          </a:prstGeom>
          <a:ln w="5969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hape 47"/>
          <p:cNvCxnSpPr>
            <a:stCxn id="134" idx="3"/>
            <a:endCxn id="130" idx="3"/>
          </p:cNvCxnSpPr>
          <p:nvPr/>
        </p:nvCxnSpPr>
        <p:spPr>
          <a:xfrm flipH="1" flipV="1">
            <a:off x="762000" y="1898650"/>
            <a:ext cx="4114800" cy="2133600"/>
          </a:xfrm>
          <a:prstGeom prst="curvedConnector3">
            <a:avLst>
              <a:gd name="adj1" fmla="val -3704"/>
            </a:avLst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hape 47"/>
          <p:cNvCxnSpPr>
            <a:stCxn id="134" idx="3"/>
            <a:endCxn id="131" idx="3"/>
          </p:cNvCxnSpPr>
          <p:nvPr/>
        </p:nvCxnSpPr>
        <p:spPr>
          <a:xfrm flipH="1" flipV="1">
            <a:off x="1371600" y="1670050"/>
            <a:ext cx="3505200" cy="2362200"/>
          </a:xfrm>
          <a:prstGeom prst="curvedConnector3">
            <a:avLst>
              <a:gd name="adj1" fmla="val -6522"/>
            </a:avLst>
          </a:prstGeom>
          <a:ln w="7175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hape 47"/>
          <p:cNvCxnSpPr>
            <a:stCxn id="134" idx="3"/>
            <a:endCxn id="132" idx="1"/>
          </p:cNvCxnSpPr>
          <p:nvPr/>
        </p:nvCxnSpPr>
        <p:spPr>
          <a:xfrm flipH="1" flipV="1">
            <a:off x="3048000" y="1136650"/>
            <a:ext cx="1828800" cy="2895600"/>
          </a:xfrm>
          <a:prstGeom prst="curvedConnector5">
            <a:avLst>
              <a:gd name="adj1" fmla="val -2604"/>
              <a:gd name="adj2" fmla="val 50000"/>
              <a:gd name="adj3" fmla="val 112500"/>
            </a:avLst>
          </a:prstGeom>
          <a:ln w="3556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hape 47"/>
          <p:cNvCxnSpPr>
            <a:stCxn id="134" idx="3"/>
            <a:endCxn id="133" idx="1"/>
          </p:cNvCxnSpPr>
          <p:nvPr/>
        </p:nvCxnSpPr>
        <p:spPr>
          <a:xfrm flipH="1" flipV="1">
            <a:off x="3657600" y="3879850"/>
            <a:ext cx="1219200" cy="152400"/>
          </a:xfrm>
          <a:prstGeom prst="curvedConnector5">
            <a:avLst>
              <a:gd name="adj1" fmla="val -18750"/>
              <a:gd name="adj2" fmla="val 300000"/>
              <a:gd name="adj3" fmla="val 118750"/>
            </a:avLst>
          </a:prstGeom>
          <a:ln w="12319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hape 47"/>
          <p:cNvCxnSpPr>
            <a:stCxn id="134" idx="3"/>
            <a:endCxn id="135" idx="1"/>
          </p:cNvCxnSpPr>
          <p:nvPr/>
        </p:nvCxnSpPr>
        <p:spPr>
          <a:xfrm flipH="1">
            <a:off x="3962400" y="4032250"/>
            <a:ext cx="914400" cy="1066800"/>
          </a:xfrm>
          <a:prstGeom prst="curvedConnector5">
            <a:avLst>
              <a:gd name="adj1" fmla="val -10417"/>
              <a:gd name="adj2" fmla="val 50000"/>
              <a:gd name="adj3" fmla="val 125000"/>
            </a:avLst>
          </a:prstGeom>
          <a:ln w="5016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hape 47"/>
          <p:cNvCxnSpPr>
            <a:stCxn id="134" idx="3"/>
            <a:endCxn id="136" idx="1"/>
          </p:cNvCxnSpPr>
          <p:nvPr/>
        </p:nvCxnSpPr>
        <p:spPr>
          <a:xfrm flipH="1">
            <a:off x="4419600" y="4032250"/>
            <a:ext cx="457200" cy="1676400"/>
          </a:xfrm>
          <a:prstGeom prst="curvedConnector5">
            <a:avLst>
              <a:gd name="adj1" fmla="val -50000"/>
              <a:gd name="adj2" fmla="val 57955"/>
              <a:gd name="adj3" fmla="val 135417"/>
            </a:avLst>
          </a:prstGeom>
          <a:ln w="5016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hape 47"/>
          <p:cNvCxnSpPr>
            <a:stCxn id="134" idx="3"/>
            <a:endCxn id="137" idx="1"/>
          </p:cNvCxnSpPr>
          <p:nvPr/>
        </p:nvCxnSpPr>
        <p:spPr>
          <a:xfrm>
            <a:off x="4876800" y="4032250"/>
            <a:ext cx="685800" cy="1371600"/>
          </a:xfrm>
          <a:prstGeom prst="curvedConnector3">
            <a:avLst>
              <a:gd name="adj1" fmla="val 50000"/>
            </a:avLst>
          </a:prstGeom>
          <a:ln w="8445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hape 47"/>
          <p:cNvCxnSpPr>
            <a:stCxn id="134" idx="3"/>
            <a:endCxn id="138" idx="1"/>
          </p:cNvCxnSpPr>
          <p:nvPr/>
        </p:nvCxnSpPr>
        <p:spPr>
          <a:xfrm>
            <a:off x="4876800" y="4032250"/>
            <a:ext cx="1600200" cy="1524000"/>
          </a:xfrm>
          <a:prstGeom prst="curvedConnector3">
            <a:avLst>
              <a:gd name="adj1" fmla="val 62500"/>
            </a:avLst>
          </a:prstGeom>
          <a:ln w="2921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hape 47"/>
          <p:cNvCxnSpPr>
            <a:stCxn id="134" idx="3"/>
            <a:endCxn id="139" idx="1"/>
          </p:cNvCxnSpPr>
          <p:nvPr/>
        </p:nvCxnSpPr>
        <p:spPr>
          <a:xfrm>
            <a:off x="4876800" y="4032250"/>
            <a:ext cx="2362200" cy="2133600"/>
          </a:xfrm>
          <a:prstGeom prst="curvedConnector3">
            <a:avLst>
              <a:gd name="adj1" fmla="val 41532"/>
            </a:avLst>
          </a:prstGeom>
          <a:ln w="85725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hape 47"/>
          <p:cNvCxnSpPr>
            <a:stCxn id="135" idx="3"/>
            <a:endCxn id="130" idx="3"/>
          </p:cNvCxnSpPr>
          <p:nvPr/>
        </p:nvCxnSpPr>
        <p:spPr>
          <a:xfrm flipH="1" flipV="1">
            <a:off x="762000" y="1898650"/>
            <a:ext cx="3505200" cy="3200400"/>
          </a:xfrm>
          <a:prstGeom prst="curvedConnector3">
            <a:avLst>
              <a:gd name="adj1" fmla="val -1359"/>
            </a:avLst>
          </a:prstGeom>
          <a:ln w="4889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hape 47"/>
          <p:cNvCxnSpPr>
            <a:stCxn id="135" idx="3"/>
            <a:endCxn id="131" idx="3"/>
          </p:cNvCxnSpPr>
          <p:nvPr/>
        </p:nvCxnSpPr>
        <p:spPr>
          <a:xfrm flipH="1" flipV="1">
            <a:off x="1371600" y="1670050"/>
            <a:ext cx="2895600" cy="3429000"/>
          </a:xfrm>
          <a:prstGeom prst="curvedConnector3">
            <a:avLst>
              <a:gd name="adj1" fmla="val -3948"/>
            </a:avLst>
          </a:prstGeom>
          <a:ln w="8572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hape 47"/>
          <p:cNvCxnSpPr>
            <a:stCxn id="135" idx="3"/>
            <a:endCxn id="132" idx="1"/>
          </p:cNvCxnSpPr>
          <p:nvPr/>
        </p:nvCxnSpPr>
        <p:spPr>
          <a:xfrm flipH="1" flipV="1">
            <a:off x="3048000" y="1136650"/>
            <a:ext cx="1219200" cy="3962400"/>
          </a:xfrm>
          <a:prstGeom prst="curvedConnector5">
            <a:avLst>
              <a:gd name="adj1" fmla="val -18750"/>
              <a:gd name="adj2" fmla="val 40625"/>
              <a:gd name="adj3" fmla="val 118750"/>
            </a:avLst>
          </a:prstGeom>
          <a:ln w="4191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hape 47"/>
          <p:cNvCxnSpPr>
            <a:stCxn id="135" idx="3"/>
            <a:endCxn id="134" idx="1"/>
          </p:cNvCxnSpPr>
          <p:nvPr/>
        </p:nvCxnSpPr>
        <p:spPr>
          <a:xfrm flipV="1">
            <a:off x="4267200" y="4032250"/>
            <a:ext cx="304800" cy="1066800"/>
          </a:xfrm>
          <a:prstGeom prst="curvedConnector3">
            <a:avLst>
              <a:gd name="adj1" fmla="val 50000"/>
            </a:avLst>
          </a:prstGeom>
          <a:ln w="7747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hape 47"/>
          <p:cNvCxnSpPr>
            <a:stCxn id="135" idx="3"/>
            <a:endCxn id="136" idx="1"/>
          </p:cNvCxnSpPr>
          <p:nvPr/>
        </p:nvCxnSpPr>
        <p:spPr>
          <a:xfrm>
            <a:off x="4267200" y="5099050"/>
            <a:ext cx="152400" cy="609600"/>
          </a:xfrm>
          <a:prstGeom prst="curvedConnector3">
            <a:avLst>
              <a:gd name="adj1" fmla="val 50000"/>
            </a:avLst>
          </a:prstGeom>
          <a:ln w="5270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hape 47"/>
          <p:cNvCxnSpPr>
            <a:stCxn id="135" idx="3"/>
            <a:endCxn id="137" idx="1"/>
          </p:cNvCxnSpPr>
          <p:nvPr/>
        </p:nvCxnSpPr>
        <p:spPr>
          <a:xfrm>
            <a:off x="4267200" y="5099050"/>
            <a:ext cx="1295400" cy="304800"/>
          </a:xfrm>
          <a:prstGeom prst="curvedConnector3">
            <a:avLst>
              <a:gd name="adj1" fmla="val 50000"/>
            </a:avLst>
          </a:prstGeom>
          <a:ln w="7239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hape 47"/>
          <p:cNvCxnSpPr>
            <a:stCxn id="135" idx="3"/>
            <a:endCxn id="138" idx="1"/>
          </p:cNvCxnSpPr>
          <p:nvPr/>
        </p:nvCxnSpPr>
        <p:spPr>
          <a:xfrm>
            <a:off x="4267200" y="5099050"/>
            <a:ext cx="2209800" cy="457200"/>
          </a:xfrm>
          <a:prstGeom prst="curvedConnector3">
            <a:avLst>
              <a:gd name="adj1" fmla="val 12069"/>
            </a:avLst>
          </a:prstGeom>
          <a:ln w="2413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hape 47"/>
          <p:cNvCxnSpPr>
            <a:stCxn id="135" idx="3"/>
            <a:endCxn id="139" idx="1"/>
          </p:cNvCxnSpPr>
          <p:nvPr/>
        </p:nvCxnSpPr>
        <p:spPr>
          <a:xfrm>
            <a:off x="4267200" y="5099050"/>
            <a:ext cx="2971800" cy="1066800"/>
          </a:xfrm>
          <a:prstGeom prst="curvedConnector3">
            <a:avLst>
              <a:gd name="adj1" fmla="val 23398"/>
            </a:avLst>
          </a:prstGeom>
          <a:ln w="4762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hape 47"/>
          <p:cNvCxnSpPr>
            <a:stCxn id="136" idx="3"/>
            <a:endCxn id="139" idx="1"/>
          </p:cNvCxnSpPr>
          <p:nvPr/>
        </p:nvCxnSpPr>
        <p:spPr>
          <a:xfrm>
            <a:off x="4724400" y="5708650"/>
            <a:ext cx="2514600" cy="457200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hape 47"/>
          <p:cNvCxnSpPr>
            <a:stCxn id="136" idx="3"/>
            <a:endCxn id="138" idx="1"/>
          </p:cNvCxnSpPr>
          <p:nvPr/>
        </p:nvCxnSpPr>
        <p:spPr>
          <a:xfrm flipV="1">
            <a:off x="4724400" y="5556250"/>
            <a:ext cx="1752600" cy="152400"/>
          </a:xfrm>
          <a:prstGeom prst="curvedConnector3">
            <a:avLst>
              <a:gd name="adj1" fmla="val 50000"/>
            </a:avLst>
          </a:prstGeom>
          <a:ln w="2413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hape 47"/>
          <p:cNvCxnSpPr>
            <a:stCxn id="136" idx="3"/>
            <a:endCxn id="137" idx="1"/>
          </p:cNvCxnSpPr>
          <p:nvPr/>
        </p:nvCxnSpPr>
        <p:spPr>
          <a:xfrm flipV="1">
            <a:off x="4724400" y="5403850"/>
            <a:ext cx="838200" cy="304800"/>
          </a:xfrm>
          <a:prstGeom prst="curvedConnector3">
            <a:avLst>
              <a:gd name="adj1" fmla="val 50000"/>
            </a:avLst>
          </a:prstGeom>
          <a:ln w="7239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hape 47"/>
          <p:cNvCxnSpPr>
            <a:stCxn id="136" idx="3"/>
            <a:endCxn id="135" idx="1"/>
          </p:cNvCxnSpPr>
          <p:nvPr/>
        </p:nvCxnSpPr>
        <p:spPr>
          <a:xfrm flipH="1" flipV="1">
            <a:off x="3962400" y="5099050"/>
            <a:ext cx="762000" cy="609600"/>
          </a:xfrm>
          <a:prstGeom prst="curvedConnector5">
            <a:avLst>
              <a:gd name="adj1" fmla="val -30000"/>
              <a:gd name="adj2" fmla="val 50000"/>
              <a:gd name="adj3" fmla="val 130000"/>
            </a:avLst>
          </a:prstGeom>
          <a:ln w="5270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hape 47"/>
          <p:cNvCxnSpPr>
            <a:stCxn id="136" idx="3"/>
            <a:endCxn id="134" idx="1"/>
          </p:cNvCxnSpPr>
          <p:nvPr/>
        </p:nvCxnSpPr>
        <p:spPr>
          <a:xfrm flipH="1" flipV="1">
            <a:off x="4572000" y="4032250"/>
            <a:ext cx="152400" cy="1676400"/>
          </a:xfrm>
          <a:prstGeom prst="curvedConnector5">
            <a:avLst>
              <a:gd name="adj1" fmla="val -150000"/>
              <a:gd name="adj2" fmla="val 50000"/>
              <a:gd name="adj3" fmla="val 250000"/>
            </a:avLst>
          </a:prstGeom>
          <a:ln w="7747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hape 47"/>
          <p:cNvCxnSpPr>
            <a:stCxn id="136" idx="3"/>
            <a:endCxn id="133" idx="1"/>
          </p:cNvCxnSpPr>
          <p:nvPr/>
        </p:nvCxnSpPr>
        <p:spPr>
          <a:xfrm flipH="1" flipV="1">
            <a:off x="3657600" y="3879850"/>
            <a:ext cx="1066800" cy="1828800"/>
          </a:xfrm>
          <a:prstGeom prst="curvedConnector5">
            <a:avLst>
              <a:gd name="adj1" fmla="val -21429"/>
              <a:gd name="adj2" fmla="val 50000"/>
              <a:gd name="adj3" fmla="val 121429"/>
            </a:avLst>
          </a:prstGeom>
          <a:ln w="13271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hape 47"/>
          <p:cNvCxnSpPr>
            <a:stCxn id="136" idx="3"/>
            <a:endCxn id="132" idx="1"/>
          </p:cNvCxnSpPr>
          <p:nvPr/>
        </p:nvCxnSpPr>
        <p:spPr>
          <a:xfrm flipH="1" flipV="1">
            <a:off x="3048000" y="1136650"/>
            <a:ext cx="1676400" cy="4572000"/>
          </a:xfrm>
          <a:prstGeom prst="curvedConnector5">
            <a:avLst>
              <a:gd name="adj1" fmla="val 19887"/>
              <a:gd name="adj2" fmla="val 50000"/>
              <a:gd name="adj3" fmla="val 113636"/>
            </a:avLst>
          </a:prstGeom>
          <a:ln w="4191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hape 47"/>
          <p:cNvCxnSpPr>
            <a:stCxn id="136" idx="3"/>
            <a:endCxn id="131" idx="3"/>
          </p:cNvCxnSpPr>
          <p:nvPr/>
        </p:nvCxnSpPr>
        <p:spPr>
          <a:xfrm flipH="1" flipV="1">
            <a:off x="1371600" y="1670050"/>
            <a:ext cx="3352800" cy="4038600"/>
          </a:xfrm>
          <a:prstGeom prst="curvedConnector3">
            <a:avLst>
              <a:gd name="adj1" fmla="val -15625"/>
            </a:avLst>
          </a:prstGeom>
          <a:ln w="8572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hape 47"/>
          <p:cNvCxnSpPr>
            <a:stCxn id="136" idx="3"/>
            <a:endCxn id="130" idx="3"/>
          </p:cNvCxnSpPr>
          <p:nvPr/>
        </p:nvCxnSpPr>
        <p:spPr>
          <a:xfrm flipH="1" flipV="1">
            <a:off x="762000" y="1898650"/>
            <a:ext cx="3962400" cy="3810000"/>
          </a:xfrm>
          <a:prstGeom prst="curvedConnector3">
            <a:avLst>
              <a:gd name="adj1" fmla="val -10096"/>
            </a:avLst>
          </a:prstGeom>
          <a:ln w="4889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hape 47"/>
          <p:cNvCxnSpPr>
            <a:stCxn id="137" idx="3"/>
            <a:endCxn id="139" idx="1"/>
          </p:cNvCxnSpPr>
          <p:nvPr/>
        </p:nvCxnSpPr>
        <p:spPr>
          <a:xfrm>
            <a:off x="5867400" y="5403850"/>
            <a:ext cx="1371600" cy="762000"/>
          </a:xfrm>
          <a:prstGeom prst="curvedConnector3">
            <a:avLst>
              <a:gd name="adj1" fmla="val 32639"/>
            </a:avLst>
          </a:prstGeom>
          <a:ln w="8318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hape 47"/>
          <p:cNvCxnSpPr>
            <a:stCxn id="137" idx="3"/>
            <a:endCxn id="138" idx="1"/>
          </p:cNvCxnSpPr>
          <p:nvPr/>
        </p:nvCxnSpPr>
        <p:spPr>
          <a:xfrm>
            <a:off x="5867400" y="5403850"/>
            <a:ext cx="609600" cy="152400"/>
          </a:xfrm>
          <a:prstGeom prst="curvedConnector3">
            <a:avLst>
              <a:gd name="adj1" fmla="val 56250"/>
            </a:avLst>
          </a:prstGeom>
          <a:ln w="3048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hape 47"/>
          <p:cNvCxnSpPr>
            <a:stCxn id="137" idx="3"/>
            <a:endCxn id="136" idx="1"/>
          </p:cNvCxnSpPr>
          <p:nvPr/>
        </p:nvCxnSpPr>
        <p:spPr>
          <a:xfrm flipH="1">
            <a:off x="4419600" y="5403850"/>
            <a:ext cx="1447800" cy="304800"/>
          </a:xfrm>
          <a:prstGeom prst="curvedConnector5">
            <a:avLst>
              <a:gd name="adj1" fmla="val -15789"/>
              <a:gd name="adj2" fmla="val 50000"/>
              <a:gd name="adj3" fmla="val 115789"/>
            </a:avLst>
          </a:prstGeom>
          <a:ln w="4953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hape 47"/>
          <p:cNvCxnSpPr>
            <a:stCxn id="137" idx="3"/>
            <a:endCxn id="135" idx="1"/>
          </p:cNvCxnSpPr>
          <p:nvPr/>
        </p:nvCxnSpPr>
        <p:spPr>
          <a:xfrm flipH="1" flipV="1">
            <a:off x="3962400" y="5099050"/>
            <a:ext cx="1905000" cy="304800"/>
          </a:xfrm>
          <a:prstGeom prst="curvedConnector5">
            <a:avLst>
              <a:gd name="adj1" fmla="val -12000"/>
              <a:gd name="adj2" fmla="val 50000"/>
              <a:gd name="adj3" fmla="val 112000"/>
            </a:avLst>
          </a:prstGeom>
          <a:ln w="4953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hape 47"/>
          <p:cNvCxnSpPr>
            <a:stCxn id="137" idx="3"/>
            <a:endCxn id="134" idx="1"/>
          </p:cNvCxnSpPr>
          <p:nvPr/>
        </p:nvCxnSpPr>
        <p:spPr>
          <a:xfrm flipH="1" flipV="1">
            <a:off x="4572000" y="4032250"/>
            <a:ext cx="1295400" cy="1371600"/>
          </a:xfrm>
          <a:prstGeom prst="curvedConnector5">
            <a:avLst>
              <a:gd name="adj1" fmla="val -17647"/>
              <a:gd name="adj2" fmla="val 50000"/>
              <a:gd name="adj3" fmla="val 117647"/>
            </a:avLst>
          </a:prstGeom>
          <a:ln w="6921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hape 47"/>
          <p:cNvCxnSpPr>
            <a:stCxn id="137" idx="3"/>
            <a:endCxn id="133" idx="1"/>
          </p:cNvCxnSpPr>
          <p:nvPr/>
        </p:nvCxnSpPr>
        <p:spPr>
          <a:xfrm flipH="1" flipV="1">
            <a:off x="3657600" y="3879850"/>
            <a:ext cx="2209800" cy="1524000"/>
          </a:xfrm>
          <a:prstGeom prst="curvedConnector5">
            <a:avLst>
              <a:gd name="adj1" fmla="val -7759"/>
              <a:gd name="adj2" fmla="val 40625"/>
              <a:gd name="adj3" fmla="val 110345"/>
            </a:avLst>
          </a:prstGeom>
          <a:ln w="11176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hape 47"/>
          <p:cNvCxnSpPr>
            <a:stCxn id="137" idx="3"/>
            <a:endCxn id="132" idx="1"/>
          </p:cNvCxnSpPr>
          <p:nvPr/>
        </p:nvCxnSpPr>
        <p:spPr>
          <a:xfrm flipH="1" flipV="1">
            <a:off x="3048000" y="1136650"/>
            <a:ext cx="2819400" cy="4267200"/>
          </a:xfrm>
          <a:prstGeom prst="curvedConnector5">
            <a:avLst>
              <a:gd name="adj1" fmla="val -2027"/>
              <a:gd name="adj2" fmla="val 50000"/>
              <a:gd name="adj3" fmla="val 108108"/>
            </a:avLst>
          </a:prstGeom>
          <a:ln w="3810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hape 47"/>
          <p:cNvCxnSpPr>
            <a:stCxn id="137" idx="3"/>
            <a:endCxn id="131" idx="3"/>
          </p:cNvCxnSpPr>
          <p:nvPr/>
        </p:nvCxnSpPr>
        <p:spPr>
          <a:xfrm flipH="1" flipV="1">
            <a:off x="1371600" y="1670050"/>
            <a:ext cx="4495800" cy="3733800"/>
          </a:xfrm>
          <a:prstGeom prst="curvedConnector3">
            <a:avLst>
              <a:gd name="adj1" fmla="val -7839"/>
            </a:avLst>
          </a:prstGeom>
          <a:ln w="7683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hape 47"/>
          <p:cNvCxnSpPr>
            <a:stCxn id="137" idx="3"/>
            <a:endCxn id="130" idx="3"/>
          </p:cNvCxnSpPr>
          <p:nvPr/>
        </p:nvCxnSpPr>
        <p:spPr>
          <a:xfrm flipH="1" flipV="1">
            <a:off x="762000" y="1898650"/>
            <a:ext cx="5105400" cy="3505200"/>
          </a:xfrm>
          <a:prstGeom prst="curvedConnector3">
            <a:avLst>
              <a:gd name="adj1" fmla="val -4478"/>
            </a:avLst>
          </a:prstGeom>
          <a:ln w="4635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hape 47"/>
          <p:cNvCxnSpPr>
            <a:stCxn id="138" idx="3"/>
            <a:endCxn id="139" idx="1"/>
          </p:cNvCxnSpPr>
          <p:nvPr/>
        </p:nvCxnSpPr>
        <p:spPr>
          <a:xfrm>
            <a:off x="6781800" y="5556250"/>
            <a:ext cx="457200" cy="609600"/>
          </a:xfrm>
          <a:prstGeom prst="curvedConnector3">
            <a:avLst>
              <a:gd name="adj1" fmla="val 50000"/>
            </a:avLst>
          </a:prstGeom>
          <a:ln w="8636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hape 47"/>
          <p:cNvCxnSpPr>
            <a:stCxn id="138" idx="3"/>
            <a:endCxn id="137" idx="1"/>
          </p:cNvCxnSpPr>
          <p:nvPr/>
        </p:nvCxnSpPr>
        <p:spPr>
          <a:xfrm flipH="1" flipV="1">
            <a:off x="5562600" y="5403850"/>
            <a:ext cx="1219200" cy="152400"/>
          </a:xfrm>
          <a:prstGeom prst="curvedConnector5">
            <a:avLst>
              <a:gd name="adj1" fmla="val -18750"/>
              <a:gd name="adj2" fmla="val 300000"/>
              <a:gd name="adj3" fmla="val 118750"/>
            </a:avLst>
          </a:prstGeom>
          <a:ln w="8001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hape 47"/>
          <p:cNvCxnSpPr>
            <a:stCxn id="138" idx="3"/>
            <a:endCxn id="136" idx="1"/>
          </p:cNvCxnSpPr>
          <p:nvPr/>
        </p:nvCxnSpPr>
        <p:spPr>
          <a:xfrm flipH="1">
            <a:off x="4419600" y="5556250"/>
            <a:ext cx="2362200" cy="152400"/>
          </a:xfrm>
          <a:prstGeom prst="curvedConnector5">
            <a:avLst>
              <a:gd name="adj1" fmla="val -4838"/>
              <a:gd name="adj2" fmla="val 300000"/>
              <a:gd name="adj3" fmla="val 109677"/>
            </a:avLst>
          </a:prstGeom>
          <a:ln w="5270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hape 47"/>
          <p:cNvCxnSpPr/>
          <p:nvPr/>
        </p:nvCxnSpPr>
        <p:spPr>
          <a:xfrm flipH="1" flipV="1">
            <a:off x="4572000" y="4032250"/>
            <a:ext cx="2209800" cy="1524000"/>
          </a:xfrm>
          <a:prstGeom prst="curvedConnector5">
            <a:avLst>
              <a:gd name="adj1" fmla="val -18535"/>
              <a:gd name="adj2" fmla="val 50000"/>
              <a:gd name="adj3" fmla="val 110345"/>
            </a:avLst>
          </a:prstGeom>
          <a:ln w="666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hape 47"/>
          <p:cNvCxnSpPr>
            <a:stCxn id="138" idx="3"/>
            <a:endCxn id="135" idx="1"/>
          </p:cNvCxnSpPr>
          <p:nvPr/>
        </p:nvCxnSpPr>
        <p:spPr>
          <a:xfrm flipH="1" flipV="1">
            <a:off x="3962400" y="5099050"/>
            <a:ext cx="2819400" cy="457200"/>
          </a:xfrm>
          <a:prstGeom prst="curvedConnector5">
            <a:avLst>
              <a:gd name="adj1" fmla="val -3040"/>
              <a:gd name="adj2" fmla="val 64583"/>
              <a:gd name="adj3" fmla="val 108108"/>
            </a:avLst>
          </a:prstGeom>
          <a:ln w="5270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hape 47"/>
          <p:cNvCxnSpPr>
            <a:stCxn id="138" idx="3"/>
            <a:endCxn id="133" idx="1"/>
          </p:cNvCxnSpPr>
          <p:nvPr/>
        </p:nvCxnSpPr>
        <p:spPr>
          <a:xfrm flipH="1" flipV="1">
            <a:off x="3657600" y="3879850"/>
            <a:ext cx="3124200" cy="1676400"/>
          </a:xfrm>
          <a:prstGeom prst="curvedConnector5">
            <a:avLst>
              <a:gd name="adj1" fmla="val -10365"/>
              <a:gd name="adj2" fmla="val 38636"/>
              <a:gd name="adj3" fmla="val 107317"/>
            </a:avLst>
          </a:prstGeom>
          <a:ln w="11620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hape 47"/>
          <p:cNvCxnSpPr>
            <a:stCxn id="138" idx="3"/>
            <a:endCxn id="132" idx="1"/>
          </p:cNvCxnSpPr>
          <p:nvPr/>
        </p:nvCxnSpPr>
        <p:spPr>
          <a:xfrm flipH="1" flipV="1">
            <a:off x="3048000" y="1136650"/>
            <a:ext cx="3733800" cy="4419600"/>
          </a:xfrm>
          <a:prstGeom prst="curvedConnector5">
            <a:avLst>
              <a:gd name="adj1" fmla="val -19387"/>
              <a:gd name="adj2" fmla="val 50000"/>
              <a:gd name="adj3" fmla="val 106122"/>
            </a:avLst>
          </a:prstGeom>
          <a:ln w="3365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hape 47"/>
          <p:cNvCxnSpPr>
            <a:stCxn id="138" idx="3"/>
          </p:cNvCxnSpPr>
          <p:nvPr/>
        </p:nvCxnSpPr>
        <p:spPr>
          <a:xfrm flipH="1" flipV="1">
            <a:off x="1447800" y="1670050"/>
            <a:ext cx="5334000" cy="3886200"/>
          </a:xfrm>
          <a:prstGeom prst="curvedConnector3">
            <a:avLst>
              <a:gd name="adj1" fmla="val -19822"/>
            </a:avLst>
          </a:prstGeom>
          <a:ln w="7112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hape 47"/>
          <p:cNvCxnSpPr>
            <a:stCxn id="138" idx="3"/>
            <a:endCxn id="130" idx="3"/>
          </p:cNvCxnSpPr>
          <p:nvPr/>
        </p:nvCxnSpPr>
        <p:spPr>
          <a:xfrm flipH="1" flipV="1">
            <a:off x="762000" y="1898650"/>
            <a:ext cx="6019800" cy="3657600"/>
          </a:xfrm>
          <a:prstGeom prst="curvedConnector3">
            <a:avLst>
              <a:gd name="adj1" fmla="val -16139"/>
            </a:avLst>
          </a:prstGeom>
          <a:ln w="4064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hape 47"/>
          <p:cNvCxnSpPr>
            <a:stCxn id="139" idx="3"/>
            <a:endCxn id="138" idx="1"/>
          </p:cNvCxnSpPr>
          <p:nvPr/>
        </p:nvCxnSpPr>
        <p:spPr>
          <a:xfrm flipH="1" flipV="1">
            <a:off x="6477000" y="5556250"/>
            <a:ext cx="1066800" cy="609600"/>
          </a:xfrm>
          <a:prstGeom prst="curvedConnector5">
            <a:avLst>
              <a:gd name="adj1" fmla="val -21429"/>
              <a:gd name="adj2" fmla="val 64063"/>
              <a:gd name="adj3" fmla="val 121429"/>
            </a:avLst>
          </a:prstGeom>
          <a:ln w="37465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hape 47"/>
          <p:cNvCxnSpPr>
            <a:stCxn id="139" idx="3"/>
            <a:endCxn id="137" idx="1"/>
          </p:cNvCxnSpPr>
          <p:nvPr/>
        </p:nvCxnSpPr>
        <p:spPr>
          <a:xfrm flipH="1" flipV="1">
            <a:off x="5562600" y="5403850"/>
            <a:ext cx="1981200" cy="762000"/>
          </a:xfrm>
          <a:prstGeom prst="curvedConnector5">
            <a:avLst>
              <a:gd name="adj1" fmla="val -13461"/>
              <a:gd name="adj2" fmla="val 48750"/>
              <a:gd name="adj3" fmla="val 111538"/>
            </a:avLst>
          </a:prstGeom>
          <a:ln w="90170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hape 47"/>
          <p:cNvCxnSpPr>
            <a:stCxn id="139" idx="3"/>
            <a:endCxn id="136" idx="1"/>
          </p:cNvCxnSpPr>
          <p:nvPr/>
        </p:nvCxnSpPr>
        <p:spPr>
          <a:xfrm flipH="1" flipV="1">
            <a:off x="4419600" y="5708650"/>
            <a:ext cx="3124200" cy="457200"/>
          </a:xfrm>
          <a:prstGeom prst="curvedConnector5">
            <a:avLst>
              <a:gd name="adj1" fmla="val -9756"/>
              <a:gd name="adj2" fmla="val 85417"/>
              <a:gd name="adj3" fmla="val 115244"/>
            </a:avLst>
          </a:prstGeom>
          <a:ln w="53340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hape 47"/>
          <p:cNvCxnSpPr>
            <a:stCxn id="139" idx="3"/>
            <a:endCxn id="134" idx="1"/>
          </p:cNvCxnSpPr>
          <p:nvPr/>
        </p:nvCxnSpPr>
        <p:spPr>
          <a:xfrm flipH="1" flipV="1">
            <a:off x="4572000" y="4032250"/>
            <a:ext cx="2971800" cy="2133600"/>
          </a:xfrm>
          <a:prstGeom prst="curvedConnector5">
            <a:avLst>
              <a:gd name="adj1" fmla="val -5448"/>
              <a:gd name="adj2" fmla="val 50000"/>
              <a:gd name="adj3" fmla="val 107692"/>
            </a:avLst>
          </a:prstGeom>
          <a:ln w="62865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hape 47"/>
          <p:cNvCxnSpPr>
            <a:stCxn id="139" idx="3"/>
            <a:endCxn id="135" idx="1"/>
          </p:cNvCxnSpPr>
          <p:nvPr/>
        </p:nvCxnSpPr>
        <p:spPr>
          <a:xfrm flipH="1" flipV="1">
            <a:off x="3962400" y="5099050"/>
            <a:ext cx="3581400" cy="1066800"/>
          </a:xfrm>
          <a:prstGeom prst="curvedConnector5">
            <a:avLst>
              <a:gd name="adj1" fmla="val -6383"/>
              <a:gd name="adj2" fmla="val 50000"/>
              <a:gd name="adj3" fmla="val 106383"/>
            </a:avLst>
          </a:prstGeom>
          <a:ln w="53340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hape 47"/>
          <p:cNvCxnSpPr>
            <a:stCxn id="139" idx="3"/>
            <a:endCxn id="133" idx="1"/>
          </p:cNvCxnSpPr>
          <p:nvPr/>
        </p:nvCxnSpPr>
        <p:spPr>
          <a:xfrm flipH="1" flipV="1">
            <a:off x="3657600" y="3879850"/>
            <a:ext cx="3886200" cy="2286000"/>
          </a:xfrm>
          <a:prstGeom prst="curvedConnector5">
            <a:avLst>
              <a:gd name="adj1" fmla="val -5882"/>
              <a:gd name="adj2" fmla="val 50000"/>
              <a:gd name="adj3" fmla="val 105882"/>
            </a:avLst>
          </a:prstGeom>
          <a:ln w="110490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hape 47"/>
          <p:cNvCxnSpPr>
            <a:stCxn id="139" idx="3"/>
            <a:endCxn id="132" idx="1"/>
          </p:cNvCxnSpPr>
          <p:nvPr/>
        </p:nvCxnSpPr>
        <p:spPr>
          <a:xfrm flipH="1" flipV="1">
            <a:off x="3048000" y="1136650"/>
            <a:ext cx="4495800" cy="5029200"/>
          </a:xfrm>
          <a:prstGeom prst="curvedConnector5">
            <a:avLst>
              <a:gd name="adj1" fmla="val -8263"/>
              <a:gd name="adj2" fmla="val 52083"/>
              <a:gd name="adj3" fmla="val 105085"/>
            </a:avLst>
          </a:prstGeom>
          <a:ln w="34925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hape 47"/>
          <p:cNvCxnSpPr>
            <a:stCxn id="139" idx="3"/>
            <a:endCxn id="131" idx="3"/>
          </p:cNvCxnSpPr>
          <p:nvPr/>
        </p:nvCxnSpPr>
        <p:spPr>
          <a:xfrm flipH="1" flipV="1">
            <a:off x="1371600" y="1670050"/>
            <a:ext cx="6172200" cy="4495800"/>
          </a:xfrm>
          <a:prstGeom prst="curvedConnector3">
            <a:avLst>
              <a:gd name="adj1" fmla="val -8334"/>
            </a:avLst>
          </a:prstGeom>
          <a:ln w="60325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hape 47"/>
          <p:cNvCxnSpPr>
            <a:stCxn id="139" idx="3"/>
            <a:endCxn id="130" idx="3"/>
          </p:cNvCxnSpPr>
          <p:nvPr/>
        </p:nvCxnSpPr>
        <p:spPr>
          <a:xfrm flipH="1" flipV="1">
            <a:off x="762000" y="1898650"/>
            <a:ext cx="6781800" cy="4267200"/>
          </a:xfrm>
          <a:prstGeom prst="curvedConnector3">
            <a:avLst>
              <a:gd name="adj1" fmla="val -7163"/>
            </a:avLst>
          </a:prstGeom>
          <a:ln w="36830">
            <a:solidFill>
              <a:srgbClr val="DBDF2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124"/>
          <p:cNvSpPr txBox="1">
            <a:spLocks noChangeArrowheads="1"/>
          </p:cNvSpPr>
          <p:nvPr/>
        </p:nvSpPr>
        <p:spPr bwMode="auto">
          <a:xfrm>
            <a:off x="609600" y="1563688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1</a:t>
            </a:r>
          </a:p>
        </p:txBody>
      </p:sp>
      <p:sp>
        <p:nvSpPr>
          <p:cNvPr id="242" name="TextBox 126"/>
          <p:cNvSpPr txBox="1">
            <a:spLocks noChangeArrowheads="1"/>
          </p:cNvSpPr>
          <p:nvPr/>
        </p:nvSpPr>
        <p:spPr bwMode="auto">
          <a:xfrm>
            <a:off x="1203325" y="13462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2</a:t>
            </a:r>
          </a:p>
        </p:txBody>
      </p:sp>
      <p:sp>
        <p:nvSpPr>
          <p:cNvPr id="243" name="TextBox 127"/>
          <p:cNvSpPr txBox="1">
            <a:spLocks noChangeArrowheads="1"/>
          </p:cNvSpPr>
          <p:nvPr/>
        </p:nvSpPr>
        <p:spPr bwMode="auto">
          <a:xfrm>
            <a:off x="3159125" y="831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3</a:t>
            </a:r>
          </a:p>
        </p:txBody>
      </p:sp>
      <p:sp>
        <p:nvSpPr>
          <p:cNvPr id="244" name="TextBox 128"/>
          <p:cNvSpPr txBox="1">
            <a:spLocks noChangeArrowheads="1"/>
          </p:cNvSpPr>
          <p:nvPr/>
        </p:nvSpPr>
        <p:spPr bwMode="auto">
          <a:xfrm>
            <a:off x="3768725" y="35750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4</a:t>
            </a:r>
          </a:p>
        </p:txBody>
      </p:sp>
      <p:sp>
        <p:nvSpPr>
          <p:cNvPr id="245" name="TextBox 129"/>
          <p:cNvSpPr txBox="1">
            <a:spLocks noChangeArrowheads="1"/>
          </p:cNvSpPr>
          <p:nvPr/>
        </p:nvSpPr>
        <p:spPr bwMode="auto">
          <a:xfrm>
            <a:off x="4683125" y="37274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5</a:t>
            </a:r>
          </a:p>
        </p:txBody>
      </p:sp>
      <p:sp>
        <p:nvSpPr>
          <p:cNvPr id="246" name="TextBox 131"/>
          <p:cNvSpPr txBox="1">
            <a:spLocks noChangeArrowheads="1"/>
          </p:cNvSpPr>
          <p:nvPr/>
        </p:nvSpPr>
        <p:spPr bwMode="auto">
          <a:xfrm>
            <a:off x="4038600" y="47942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6</a:t>
            </a:r>
          </a:p>
        </p:txBody>
      </p:sp>
      <p:sp>
        <p:nvSpPr>
          <p:cNvPr id="247" name="TextBox 132"/>
          <p:cNvSpPr txBox="1">
            <a:spLocks noChangeArrowheads="1"/>
          </p:cNvSpPr>
          <p:nvPr/>
        </p:nvSpPr>
        <p:spPr bwMode="auto">
          <a:xfrm>
            <a:off x="4530725" y="5403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7</a:t>
            </a:r>
          </a:p>
        </p:txBody>
      </p:sp>
      <p:sp>
        <p:nvSpPr>
          <p:cNvPr id="248" name="TextBox 134"/>
          <p:cNvSpPr txBox="1">
            <a:spLocks noChangeArrowheads="1"/>
          </p:cNvSpPr>
          <p:nvPr/>
        </p:nvSpPr>
        <p:spPr bwMode="auto">
          <a:xfrm>
            <a:off x="5673725" y="50990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8</a:t>
            </a:r>
          </a:p>
        </p:txBody>
      </p:sp>
      <p:sp>
        <p:nvSpPr>
          <p:cNvPr id="249" name="TextBox 135"/>
          <p:cNvSpPr txBox="1">
            <a:spLocks noChangeArrowheads="1"/>
          </p:cNvSpPr>
          <p:nvPr/>
        </p:nvSpPr>
        <p:spPr bwMode="auto">
          <a:xfrm>
            <a:off x="6588125" y="52514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9</a:t>
            </a:r>
          </a:p>
        </p:txBody>
      </p:sp>
      <p:sp>
        <p:nvSpPr>
          <p:cNvPr id="250" name="TextBox 136"/>
          <p:cNvSpPr txBox="1">
            <a:spLocks noChangeArrowheads="1"/>
          </p:cNvSpPr>
          <p:nvPr/>
        </p:nvSpPr>
        <p:spPr bwMode="auto">
          <a:xfrm>
            <a:off x="7342188" y="5861050"/>
            <a:ext cx="35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latin typeface="Arial" charset="0"/>
              </a:rPr>
              <a:t>10</a:t>
            </a:r>
          </a:p>
        </p:txBody>
      </p:sp>
      <p:cxnSp>
        <p:nvCxnSpPr>
          <p:cNvPr id="251" name="Shape 47"/>
          <p:cNvCxnSpPr>
            <a:stCxn id="135" idx="3"/>
            <a:endCxn id="133" idx="2"/>
          </p:cNvCxnSpPr>
          <p:nvPr/>
        </p:nvCxnSpPr>
        <p:spPr>
          <a:xfrm flipH="1" flipV="1">
            <a:off x="3810000" y="3956050"/>
            <a:ext cx="457200" cy="1143000"/>
          </a:xfrm>
          <a:prstGeom prst="curvedConnector4">
            <a:avLst>
              <a:gd name="adj1" fmla="val -50000"/>
              <a:gd name="adj2" fmla="val 53333"/>
            </a:avLst>
          </a:prstGeom>
          <a:ln w="13271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199878" y="6144361"/>
            <a:ext cx="2529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Connectivity in oyster reefs</a:t>
            </a:r>
          </a:p>
        </p:txBody>
      </p:sp>
      <p:pic>
        <p:nvPicPr>
          <p:cNvPr id="2050" name="Picture 2" descr="E:\Dropbox\Desktop\2005_spawn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225"/>
            <a:ext cx="3009900" cy="22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000"/>
                            </p:stCondLst>
                            <p:childTnLst>
                              <p:par>
                                <p:cTn id="16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000"/>
                            </p:stCondLst>
                            <p:childTnLst>
                              <p:par>
                                <p:cTn id="19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500"/>
                            </p:stCondLst>
                            <p:childTnLst>
                              <p:par>
                                <p:cTn id="19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000"/>
                            </p:stCondLst>
                            <p:childTnLst>
                              <p:par>
                                <p:cTn id="24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500"/>
                            </p:stCondLst>
                            <p:childTnLst>
                              <p:par>
                                <p:cTn id="25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0"/>
                            </p:stCondLst>
                            <p:childTnLst>
                              <p:par>
                                <p:cTn id="2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500"/>
                            </p:stCondLst>
                            <p:childTnLst>
                              <p:par>
                                <p:cTn id="2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9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0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6000"/>
                            </p:stCondLst>
                            <p:childTnLst>
                              <p:par>
                                <p:cTn id="31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6500"/>
                            </p:stCondLst>
                            <p:childTnLst>
                              <p:par>
                                <p:cTn id="31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3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7500"/>
                            </p:stCondLst>
                            <p:childTnLst>
                              <p:par>
                                <p:cTn id="34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8000"/>
                            </p:stCondLst>
                            <p:childTnLst>
                              <p:par>
                                <p:cTn id="37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lker.com/cliparts/2/e/8/d/12375609892066796283kattekrab_Stick_Figures.svg.hi.pn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3" r="22000"/>
          <a:stretch/>
        </p:blipFill>
        <p:spPr bwMode="auto">
          <a:xfrm>
            <a:off x="6615461" y="3123329"/>
            <a:ext cx="1838327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1399" y="1308080"/>
            <a:ext cx="2370480" cy="1676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345" y="3179707"/>
            <a:ext cx="3291481" cy="251842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9199" y="3123329"/>
            <a:ext cx="2530539" cy="263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Reefs"/>
          <p:cNvPicPr/>
          <p:nvPr/>
        </p:nvPicPr>
        <p:blipFill rotWithShape="1">
          <a:blip r:embed="rId6" cstate="print"/>
          <a:srcRect l="7648" t="-3981" r="8832" b="23448"/>
          <a:stretch/>
        </p:blipFill>
        <p:spPr bwMode="auto">
          <a:xfrm>
            <a:off x="756925" y="1179589"/>
            <a:ext cx="26730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7235173" y="1724781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Hmm?</a:t>
            </a:r>
          </a:p>
        </p:txBody>
      </p:sp>
      <p:sp>
        <p:nvSpPr>
          <p:cNvPr id="26" name="Cloud Callout 25"/>
          <p:cNvSpPr/>
          <p:nvPr/>
        </p:nvSpPr>
        <p:spPr>
          <a:xfrm>
            <a:off x="6934201" y="1185650"/>
            <a:ext cx="2181225" cy="1786151"/>
          </a:xfrm>
          <a:prstGeom prst="cloud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343181" y="1724781"/>
            <a:ext cx="147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?@#!!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8461" y="1185650"/>
            <a:ext cx="6477000" cy="49409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Model</a:t>
            </a:r>
          </a:p>
        </p:txBody>
      </p:sp>
      <p:pic>
        <p:nvPicPr>
          <p:cNvPr id="1034" name="Picture 10" descr="http://www.clker.com/cliparts/e/3/0/f/11949896971812381266light_bulb_karl_bartel_01.svg.m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6096">
            <a:off x="7006398" y="1506405"/>
            <a:ext cx="1747941" cy="175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371892" y="-43430"/>
            <a:ext cx="4323389" cy="6749031"/>
            <a:chOff x="228600" y="53340"/>
            <a:chExt cx="4323389" cy="6749031"/>
          </a:xfrm>
        </p:grpSpPr>
        <p:grpSp>
          <p:nvGrpSpPr>
            <p:cNvPr id="28" name="Group 27"/>
            <p:cNvGrpSpPr/>
            <p:nvPr/>
          </p:nvGrpSpPr>
          <p:grpSpPr>
            <a:xfrm>
              <a:off x="513601" y="53340"/>
              <a:ext cx="3687093" cy="2998030"/>
              <a:chOff x="513601" y="53340"/>
              <a:chExt cx="3687093" cy="2998030"/>
            </a:xfrm>
          </p:grpSpPr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618130" y="203759"/>
                <a:ext cx="1582564" cy="111938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35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13601" y="1414580"/>
                <a:ext cx="2039627" cy="15605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381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6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53228" y="1338380"/>
                <a:ext cx="1647466" cy="1712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Picture 36" descr="Reefs"/>
              <p:cNvPicPr/>
              <p:nvPr/>
            </p:nvPicPr>
            <p:blipFill rotWithShape="1">
              <a:blip r:embed="rId6" cstate="print"/>
              <a:srcRect l="7648" t="-3981" r="8832" b="23448"/>
              <a:stretch/>
            </p:blipFill>
            <p:spPr bwMode="auto">
              <a:xfrm>
                <a:off x="537618" y="53340"/>
                <a:ext cx="2015610" cy="121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28600" y="2946738"/>
              <a:ext cx="4323389" cy="3855633"/>
              <a:chOff x="228600" y="2946738"/>
              <a:chExt cx="4323389" cy="3855633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28600" y="3962401"/>
                <a:ext cx="4323389" cy="2839970"/>
                <a:chOff x="314545" y="1924189"/>
                <a:chExt cx="6117337" cy="4629011"/>
              </a:xfrm>
            </p:grpSpPr>
            <p:pic>
              <p:nvPicPr>
                <p:cNvPr id="41" name="Picture 4" descr="http://www.njfishandwildlife.com/images/marine/mullica_planting2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545" y="1924189"/>
                  <a:ext cx="3451970" cy="29298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6" descr="http://www.newsherald.com/polopoly_fs/1.132379.1366850359!/fileImage/httpImage/image.jpg_gen/derivatives/landscape_445/a-university-of-florida-study-confirms-the-dire-straits-of-the-apalachicola-bay-fishery.jp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1212" y="3561697"/>
                  <a:ext cx="3750670" cy="21914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8" descr="http://www.zeeuwseoesters.nl/creuses%20in%20put.jp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864" y="4114800"/>
                  <a:ext cx="3657600" cy="24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1478909" y="2946738"/>
                    <a:ext cx="973343" cy="10156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≅</m:t>
                          </m:r>
                        </m:oMath>
                      </m:oMathPara>
                    </a14:m>
                    <a:endParaRPr lang="en-US" sz="6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8909" y="2946738"/>
                    <a:ext cx="973343" cy="1015663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8517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31" grpId="0"/>
      <p:bldP spid="31" grpId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63" y="1441635"/>
            <a:ext cx="8614611" cy="4764900"/>
          </a:xfrm>
        </p:spPr>
        <p:txBody>
          <a:bodyPr/>
          <a:lstStyle/>
          <a:p>
            <a:r>
              <a:rPr lang="en-US" dirty="0"/>
              <a:t>Two levels required</a:t>
            </a:r>
          </a:p>
          <a:p>
            <a:pPr lvl="1"/>
            <a:r>
              <a:rPr lang="en-US" sz="3000" dirty="0"/>
              <a:t>Technical documentation	</a:t>
            </a:r>
          </a:p>
          <a:p>
            <a:pPr lvl="2"/>
            <a:r>
              <a:rPr lang="en-US" sz="3000" dirty="0"/>
              <a:t>Each stage of model development should be thoroughly documented, including equations and assumptions</a:t>
            </a:r>
          </a:p>
          <a:p>
            <a:pPr lvl="2"/>
            <a:endParaRPr lang="en-US" sz="3000" dirty="0"/>
          </a:p>
          <a:p>
            <a:pPr lvl="1"/>
            <a:endParaRPr lang="en-US" sz="3000" dirty="0"/>
          </a:p>
          <a:p>
            <a:pPr lvl="1"/>
            <a:r>
              <a:rPr lang="en-US" sz="3000" dirty="0"/>
              <a:t>Communicating to non-technical audiences</a:t>
            </a:r>
          </a:p>
          <a:p>
            <a:pPr lvl="2"/>
            <a:r>
              <a:rPr lang="en-US" sz="3000" dirty="0"/>
              <a:t>How do we communicate to non-modelers, stakeholders, general public, etc…</a:t>
            </a:r>
          </a:p>
          <a:p>
            <a:pPr lvl="3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623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16EB-C5B2-8701-98CC-54FB585A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good modeling practice is essential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DAD6-D804-6C19-7F54-ECB29E08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Biggest issues: readability and repeatability. Can the model be recreated?</a:t>
            </a:r>
          </a:p>
          <a:p>
            <a:endParaRPr lang="en-US" dirty="0"/>
          </a:p>
          <a:p>
            <a:r>
              <a:rPr lang="en-US" dirty="0"/>
              <a:t>What is missing is a modeling practice that details the trial-and-error process.  </a:t>
            </a:r>
          </a:p>
          <a:p>
            <a:endParaRPr lang="en-US" dirty="0"/>
          </a:p>
          <a:p>
            <a:r>
              <a:rPr lang="en-US" dirty="0"/>
              <a:t>ODD protocol is a modeler’s model description. It doesn’t tell the story unless you’re familiar with the protocol. </a:t>
            </a:r>
          </a:p>
          <a:p>
            <a:endParaRPr lang="en-US" dirty="0"/>
          </a:p>
          <a:p>
            <a:pPr marL="5334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8505-47BE-8380-AA16-C70A4CBD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0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4B9E-9356-AA1C-D114-587935CD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modeling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19354-E12C-5EBA-3C95-EF1F2E93B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6082"/>
            <a:ext cx="9144000" cy="4764900"/>
          </a:xfrm>
        </p:spPr>
        <p:txBody>
          <a:bodyPr/>
          <a:lstStyle/>
          <a:p>
            <a:r>
              <a:rPr lang="en-US" dirty="0"/>
              <a:t>Poor track record of documented modeling practice created black box syndrome</a:t>
            </a:r>
          </a:p>
          <a:p>
            <a:pPr lvl="1"/>
            <a:r>
              <a:rPr lang="en-US" i="1" dirty="0"/>
              <a:t>ad hoc </a:t>
            </a:r>
            <a:r>
              <a:rPr lang="en-US" dirty="0"/>
              <a:t>model design, </a:t>
            </a:r>
          </a:p>
          <a:p>
            <a:pPr lvl="1"/>
            <a:r>
              <a:rPr lang="en-US" dirty="0"/>
              <a:t>Poor evaluation and testing</a:t>
            </a:r>
          </a:p>
          <a:p>
            <a:pPr lvl="1"/>
            <a:r>
              <a:rPr lang="en-US" dirty="0"/>
              <a:t>Unknown sensitivities</a:t>
            </a:r>
          </a:p>
          <a:p>
            <a:pPr lvl="1"/>
            <a:r>
              <a:rPr lang="en-US" dirty="0"/>
              <a:t>Lack of clear documentation for parameters</a:t>
            </a:r>
          </a:p>
          <a:p>
            <a:pPr lvl="1"/>
            <a:r>
              <a:rPr lang="en-US" dirty="0"/>
              <a:t>Improper application (documentation should include how model should be applied)</a:t>
            </a:r>
          </a:p>
          <a:p>
            <a:pPr lvl="1"/>
            <a:endParaRPr lang="en-US" dirty="0"/>
          </a:p>
          <a:p>
            <a:r>
              <a:rPr lang="en-US" b="1" dirty="0"/>
              <a:t>Peer reviewed manuscripts don’t cut it when communicating models—they don’t relay the process and aren’t transparent to non-scientists.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68502-38D8-D2FA-0026-07731F21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9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4CCB-A5C1-1B4C-AA02-9771DCC9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A14AE-AD5A-1B8A-3CBE-4BB5BC162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16" y="1682267"/>
            <a:ext cx="8762168" cy="4764900"/>
          </a:xfrm>
        </p:spPr>
        <p:txBody>
          <a:bodyPr/>
          <a:lstStyle/>
          <a:p>
            <a:r>
              <a:rPr lang="en-US" dirty="0"/>
              <a:t>Models don’t fit into traditional structure because they are both a method and result</a:t>
            </a:r>
          </a:p>
          <a:p>
            <a:r>
              <a:rPr lang="en-US" dirty="0"/>
              <a:t>Transparent and comprehensive ecological modeling (TRACE) documentation attempts to set a standard for model communication and defensibility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156CB-5272-009B-399E-238B4BE8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11D9AF-9EA9-C92C-8E88-70A01FA6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270" y="4292173"/>
            <a:ext cx="6264876" cy="21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22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2B11-4C05-1881-0262-83B308FF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110B-C128-9DC8-1BCA-393B7DDBE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150" y="1435132"/>
            <a:ext cx="7571700" cy="714944"/>
          </a:xfrm>
        </p:spPr>
        <p:txBody>
          <a:bodyPr/>
          <a:lstStyle/>
          <a:p>
            <a:r>
              <a:rPr lang="en-US" dirty="0"/>
              <a:t>Document the process like lab studies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541C5-DC12-B980-5CF8-9C0B0C92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7AB01-E87E-40F0-AEEE-AB09F9F2A45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0ED38-878C-912C-7563-C4F6A9B22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56" y="2653965"/>
            <a:ext cx="34736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488E836-CB5C-3BE2-21AF-7ED8673E9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97" y="2653965"/>
            <a:ext cx="3705225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58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170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Model Communication can be a </a:t>
            </a:r>
            <a:r>
              <a:rPr lang="en-US" sz="3200" dirty="0"/>
              <a:t>d</a:t>
            </a:r>
            <a:r>
              <a:rPr lang="en-US" sz="3200" b="1" dirty="0"/>
              <a:t>isaster!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569" y="3518340"/>
            <a:ext cx="8458200" cy="3276600"/>
          </a:xfrm>
        </p:spPr>
        <p:txBody>
          <a:bodyPr>
            <a:normAutofit fontScale="92500" lnSpcReduction="20000"/>
          </a:bodyPr>
          <a:lstStyle/>
          <a:p>
            <a:pPr marL="514350" indent="-457200"/>
            <a:r>
              <a:rPr lang="en-US" dirty="0"/>
              <a:t>Most ignored aspect of modeling</a:t>
            </a:r>
          </a:p>
          <a:p>
            <a:pPr marL="514350" indent="-457200"/>
            <a:r>
              <a:rPr lang="en-US" dirty="0"/>
              <a:t>Confusion over the meaning of “model”</a:t>
            </a:r>
          </a:p>
          <a:p>
            <a:pPr marL="514350" indent="-457200"/>
            <a:r>
              <a:rPr lang="en-US" dirty="0"/>
              <a:t>Preexisting notions prevent audience from understanding objective</a:t>
            </a:r>
          </a:p>
          <a:p>
            <a:pPr marL="57150" indent="0">
              <a:buNone/>
            </a:pPr>
            <a:endParaRPr lang="en-US" dirty="0"/>
          </a:p>
          <a:p>
            <a:r>
              <a:rPr lang="en-US" dirty="0"/>
              <a:t>Very rarely do we</a:t>
            </a:r>
          </a:p>
          <a:p>
            <a:pPr lvl="1"/>
            <a:r>
              <a:rPr lang="en-US" dirty="0"/>
              <a:t> Analyze audience</a:t>
            </a:r>
          </a:p>
          <a:p>
            <a:pPr lvl="1"/>
            <a:r>
              <a:rPr lang="en-US" dirty="0"/>
              <a:t> Anticipate potential obstacles 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05" y="930804"/>
            <a:ext cx="3812454" cy="2408856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7F1D-D32D-FDE8-9AB5-12F53DA73A4C}"/>
              </a:ext>
            </a:extLst>
          </p:cNvPr>
          <p:cNvSpPr txBox="1"/>
          <p:nvPr/>
        </p:nvSpPr>
        <p:spPr>
          <a:xfrm>
            <a:off x="7776819" y="655022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 et al. 2014</a:t>
            </a:r>
          </a:p>
        </p:txBody>
      </p:sp>
    </p:spTree>
    <p:extLst>
      <p:ext uri="{BB962C8B-B14F-4D97-AF65-F5344CB8AC3E}">
        <p14:creationId xmlns:p14="http://schemas.microsoft.com/office/powerpoint/2010/main" val="59740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Stakeholder engagement</a:t>
            </a:r>
            <a:br>
              <a:rPr lang="en-US" sz="3200" b="1" dirty="0"/>
            </a:br>
            <a:r>
              <a:rPr lang="en-US" sz="3200" b="1" dirty="0"/>
              <a:t>Case study: East San Pedro Bay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7816" y="3106981"/>
            <a:ext cx="3780535" cy="3276600"/>
          </a:xfrm>
        </p:spPr>
        <p:txBody>
          <a:bodyPr>
            <a:normAutofit/>
          </a:bodyPr>
          <a:lstStyle/>
          <a:p>
            <a:pPr marL="514350" indent="-457200"/>
            <a:r>
              <a:rPr lang="en-US" sz="2000" dirty="0"/>
              <a:t>Development shouldn’t be limited to modelers only</a:t>
            </a:r>
          </a:p>
          <a:p>
            <a:pPr marL="514350" indent="-457200"/>
            <a:r>
              <a:rPr lang="en-US" sz="2000" dirty="0"/>
              <a:t>Stakeholders provide valuable input, and tend to have a lot of power within the community</a:t>
            </a:r>
          </a:p>
          <a:p>
            <a:pPr marL="514350" indent="-457200"/>
            <a:r>
              <a:rPr lang="en-US" sz="2000" dirty="0"/>
              <a:t>Engage early and often. </a:t>
            </a:r>
          </a:p>
          <a:p>
            <a:pPr marL="514350" indent="-457200"/>
            <a:r>
              <a:rPr lang="en-US" sz="2000" dirty="0"/>
              <a:t>If possible have them assist with model development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07F1D-D32D-FDE8-9AB5-12F53DA73A4C}"/>
              </a:ext>
            </a:extLst>
          </p:cNvPr>
          <p:cNvSpPr txBox="1"/>
          <p:nvPr/>
        </p:nvSpPr>
        <p:spPr>
          <a:xfrm>
            <a:off x="7438084" y="6550223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et al.,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661C4-FC26-41A3-6ED2-B9924AAE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" y="1318837"/>
            <a:ext cx="5619365" cy="50707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9DACCA-4EE9-CDFD-7E38-CD245B14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55" y="474419"/>
            <a:ext cx="2310722" cy="228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38285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1768</Words>
  <Application>Microsoft Office PowerPoint</Application>
  <PresentationFormat>On-screen Show (4:3)</PresentationFormat>
  <Paragraphs>214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Roboto Slab</vt:lpstr>
      <vt:lpstr>Arial</vt:lpstr>
      <vt:lpstr>Gill Sans MT</vt:lpstr>
      <vt:lpstr>Cambria Math</vt:lpstr>
      <vt:lpstr>Source Sans Pro</vt:lpstr>
      <vt:lpstr>Cordelia template</vt:lpstr>
      <vt:lpstr>Communicating Models Explaining complex systems to diverse audience  </vt:lpstr>
      <vt:lpstr>PowerPoint Presentation</vt:lpstr>
      <vt:lpstr>Communicating Models</vt:lpstr>
      <vt:lpstr>Developing a good modeling practice is essential for communication</vt:lpstr>
      <vt:lpstr>Establishing a modeling practice</vt:lpstr>
      <vt:lpstr>TRACE</vt:lpstr>
      <vt:lpstr>Modeling notebooks</vt:lpstr>
      <vt:lpstr>Model Communication can be a disaster!</vt:lpstr>
      <vt:lpstr>Stakeholder engagement Case study: East San Pedro Bay</vt:lpstr>
      <vt:lpstr>Three Common Obstacles in Communicating Models</vt:lpstr>
      <vt:lpstr>1. Audience fails to understand meaning of a key concept</vt:lpstr>
      <vt:lpstr>2. Audience struggles to represent mentally some phenomenon, structure, or process</vt:lpstr>
      <vt:lpstr>3. Audience’s preexisting notions prevent understanding</vt:lpstr>
      <vt:lpstr>Model Communication Agent-based case study: Oyster modeling in Chesapeake Bay</vt:lpstr>
      <vt:lpstr>Communication challenge How to make this understandable &amp; meaningful?</vt:lpstr>
      <vt:lpstr>PowerPoint Presentation</vt:lpstr>
      <vt:lpstr>PowerPoint Presentation</vt:lpstr>
      <vt:lpstr>Obstacle 2: Understanding big picture</vt:lpstr>
      <vt:lpstr>Drilling down to points of interest</vt:lpstr>
      <vt:lpstr>Obstacle 2 confirmed</vt:lpstr>
      <vt:lpstr>Additional Model Communication Pitfalls Observed</vt:lpstr>
      <vt:lpstr>Potential Pitfalls</vt:lpstr>
      <vt:lpstr>Novel Visualizations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Swannack, Todd M CIV USARMY CEERD-EL (USA)</dc:creator>
  <cp:lastModifiedBy>Todd</cp:lastModifiedBy>
  <cp:revision>11</cp:revision>
  <dcterms:modified xsi:type="dcterms:W3CDTF">2022-09-05T16:24:05Z</dcterms:modified>
</cp:coreProperties>
</file>